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2"/>
  </p:notesMasterIdLst>
  <p:sldIdLst>
    <p:sldId id="256" r:id="rId2"/>
    <p:sldId id="257" r:id="rId3"/>
    <p:sldId id="383" r:id="rId4"/>
    <p:sldId id="286" r:id="rId5"/>
    <p:sldId id="321" r:id="rId6"/>
    <p:sldId id="294" r:id="rId7"/>
    <p:sldId id="302" r:id="rId8"/>
    <p:sldId id="304" r:id="rId9"/>
    <p:sldId id="305" r:id="rId10"/>
    <p:sldId id="323" r:id="rId11"/>
    <p:sldId id="324" r:id="rId12"/>
    <p:sldId id="325" r:id="rId13"/>
    <p:sldId id="326" r:id="rId14"/>
    <p:sldId id="327" r:id="rId15"/>
    <p:sldId id="322" r:id="rId16"/>
    <p:sldId id="309" r:id="rId17"/>
    <p:sldId id="328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40" r:id="rId34"/>
    <p:sldId id="337" r:id="rId35"/>
    <p:sldId id="338" r:id="rId36"/>
    <p:sldId id="339" r:id="rId37"/>
    <p:sldId id="341" r:id="rId38"/>
    <p:sldId id="342" r:id="rId39"/>
    <p:sldId id="343" r:id="rId40"/>
    <p:sldId id="344" r:id="rId41"/>
    <p:sldId id="345" r:id="rId42"/>
    <p:sldId id="346" r:id="rId43"/>
    <p:sldId id="347" r:id="rId44"/>
    <p:sldId id="348" r:id="rId45"/>
    <p:sldId id="349" r:id="rId46"/>
    <p:sldId id="350" r:id="rId47"/>
    <p:sldId id="353" r:id="rId48"/>
    <p:sldId id="386" r:id="rId49"/>
    <p:sldId id="354" r:id="rId50"/>
    <p:sldId id="355" r:id="rId51"/>
    <p:sldId id="356" r:id="rId52"/>
    <p:sldId id="357" r:id="rId53"/>
    <p:sldId id="358" r:id="rId54"/>
    <p:sldId id="359" r:id="rId55"/>
    <p:sldId id="360" r:id="rId56"/>
    <p:sldId id="361" r:id="rId57"/>
    <p:sldId id="385" r:id="rId58"/>
    <p:sldId id="362" r:id="rId59"/>
    <p:sldId id="363" r:id="rId60"/>
    <p:sldId id="387" r:id="rId61"/>
    <p:sldId id="364" r:id="rId62"/>
    <p:sldId id="365" r:id="rId63"/>
    <p:sldId id="366" r:id="rId64"/>
    <p:sldId id="367" r:id="rId65"/>
    <p:sldId id="368" r:id="rId66"/>
    <p:sldId id="369" r:id="rId67"/>
    <p:sldId id="370" r:id="rId68"/>
    <p:sldId id="371" r:id="rId69"/>
    <p:sldId id="372" r:id="rId70"/>
    <p:sldId id="373" r:id="rId71"/>
    <p:sldId id="374" r:id="rId72"/>
    <p:sldId id="388" r:id="rId73"/>
    <p:sldId id="376" r:id="rId74"/>
    <p:sldId id="378" r:id="rId75"/>
    <p:sldId id="379" r:id="rId76"/>
    <p:sldId id="380" r:id="rId77"/>
    <p:sldId id="381" r:id="rId78"/>
    <p:sldId id="389" r:id="rId79"/>
    <p:sldId id="382" r:id="rId80"/>
    <p:sldId id="384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7DBF8-9DA4-4A8D-AE1C-8E7F456BCC6B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20206-9AE3-424E-8032-E738725BC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6A6618-9A47-4A56-8143-6D9DCAD622C5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1803F0-D87A-45F3-93FE-5D1A3E657F24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200" dirty="0" smtClean="0">
                <a:latin typeface="Arial Black" pitchFamily="34" charset="0"/>
              </a:rPr>
              <a:t>Od </a:t>
            </a:r>
            <a:r>
              <a:rPr lang="en-US" sz="1200" dirty="0" smtClean="0">
                <a:latin typeface="Arial Black" pitchFamily="34" charset="0"/>
              </a:rPr>
              <a:t>1900</a:t>
            </a:r>
            <a:r>
              <a:rPr lang="sr-Latn-RS" sz="1200" dirty="0" smtClean="0">
                <a:latin typeface="Arial Black" pitchFamily="34" charset="0"/>
              </a:rPr>
              <a:t>-</a:t>
            </a:r>
            <a:r>
              <a:rPr lang="en-US" sz="1200" dirty="0" smtClean="0">
                <a:latin typeface="Arial Black" pitchFamily="34" charset="0"/>
              </a:rPr>
              <a:t> prose</a:t>
            </a:r>
            <a:r>
              <a:rPr lang="sr-Latn-CS" sz="1200" dirty="0" smtClean="0">
                <a:latin typeface="Arial Black" pitchFamily="34" charset="0"/>
              </a:rPr>
              <a:t>čna visina </a:t>
            </a:r>
            <a:r>
              <a:rPr lang="sr-Latn-RS" sz="1200" dirty="0" smtClean="0">
                <a:latin typeface="Arial Black" pitchFamily="34" charset="0"/>
              </a:rPr>
              <a:t>peto</a:t>
            </a:r>
            <a:r>
              <a:rPr lang="en-US" sz="1200" dirty="0" err="1" smtClean="0">
                <a:latin typeface="Arial Black" pitchFamily="34" charset="0"/>
              </a:rPr>
              <a:t>godi</a:t>
            </a:r>
            <a:r>
              <a:rPr lang="sr-Latn-CS" sz="1200" dirty="0" smtClean="0">
                <a:latin typeface="Arial Black" pitchFamily="34" charset="0"/>
              </a:rPr>
              <a:t>šnjaka se uvećava za 1</a:t>
            </a:r>
            <a:r>
              <a:rPr lang="en-US" sz="1200" dirty="0" smtClean="0">
                <a:latin typeface="Arial Black" pitchFamily="34" charset="0"/>
              </a:rPr>
              <a:t>-2 cm </a:t>
            </a:r>
            <a:r>
              <a:rPr lang="sr-Latn-RS" sz="1200" dirty="0" smtClean="0">
                <a:latin typeface="Arial Black" pitchFamily="34" charset="0"/>
              </a:rPr>
              <a:t>svake</a:t>
            </a:r>
            <a:r>
              <a:rPr lang="en-US" sz="1200" dirty="0" smtClean="0">
                <a:latin typeface="Arial Black" pitchFamily="34" charset="0"/>
              </a:rPr>
              <a:t> </a:t>
            </a:r>
            <a:r>
              <a:rPr lang="en-US" sz="1200" dirty="0" err="1" smtClean="0">
                <a:latin typeface="Arial Black" pitchFamily="34" charset="0"/>
              </a:rPr>
              <a:t>decenij</a:t>
            </a:r>
            <a:r>
              <a:rPr lang="sr-Latn-RS" sz="1200" dirty="0" smtClean="0">
                <a:latin typeface="Arial Black" pitchFamily="34" charset="0"/>
              </a:rPr>
              <a:t>e</a:t>
            </a:r>
            <a:r>
              <a:rPr lang="en-US" sz="1200" dirty="0" smtClean="0">
                <a:latin typeface="Arial Black" pitchFamily="34" charset="0"/>
              </a:rPr>
              <a:t>. </a:t>
            </a:r>
            <a:r>
              <a:rPr lang="en-US" sz="1200" dirty="0" err="1" smtClean="0">
                <a:latin typeface="Arial Black" pitchFamily="34" charset="0"/>
              </a:rPr>
              <a:t>Visina</a:t>
            </a:r>
            <a:r>
              <a:rPr lang="en-US" sz="1200" dirty="0" smtClean="0">
                <a:latin typeface="Arial Black" pitchFamily="34" charset="0"/>
              </a:rPr>
              <a:t> </a:t>
            </a:r>
            <a:r>
              <a:rPr lang="en-US" sz="1200" dirty="0" err="1" smtClean="0">
                <a:latin typeface="Arial Black" pitchFamily="34" charset="0"/>
              </a:rPr>
              <a:t>odraslih</a:t>
            </a:r>
            <a:r>
              <a:rPr lang="en-US" sz="1200" dirty="0" smtClean="0">
                <a:latin typeface="Arial Black" pitchFamily="34" charset="0"/>
              </a:rPr>
              <a:t> se </a:t>
            </a:r>
            <a:r>
              <a:rPr lang="en-US" sz="1200" dirty="0" err="1" smtClean="0">
                <a:latin typeface="Arial Black" pitchFamily="34" charset="0"/>
              </a:rPr>
              <a:t>uve</a:t>
            </a:r>
            <a:r>
              <a:rPr lang="sr-Latn-CS" sz="1200" dirty="0" smtClean="0">
                <a:latin typeface="Arial Black" pitchFamily="34" charset="0"/>
              </a:rPr>
              <a:t>ćavala za 0,6 cm po deceniji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20206-9AE3-424E-8032-E738725BC499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552650-462D-4D7A-84B3-4C58C3A6ED52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455F6C-EA4A-45E1-940F-41FBE902FD02}" type="slidenum">
              <a:rPr lang="en-US" smtClean="0"/>
              <a:pPr/>
              <a:t>54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0B3A72-CF12-4F33-820B-2944C139A140}" type="slidenum">
              <a:rPr lang="en-US" smtClean="0"/>
              <a:pPr/>
              <a:t>55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od</a:t>
            </a:r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5E4830-1B31-4685-B0DF-3108E4F46D81}" type="slidenum">
              <a:rPr lang="en-US" smtClean="0"/>
              <a:pPr/>
              <a:t>59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Fantz (1961) ispitujući 49 odojčadi, uzrasta od 4 do 6 meseci pokazao je da deca preferiraju detalje ljudskog lika</a:t>
            </a:r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229160-DD96-4BDA-988B-4011D33BDB77}" type="slidenum">
              <a:rPr lang="en-US" smtClean="0"/>
              <a:pPr/>
              <a:t>66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A0ECCE7-2AA0-4A50-B3CC-9723D09DABF3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CD839E1-3FCB-492B-98CE-AACBE60B3B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0ECCE7-2AA0-4A50-B3CC-9723D09DABF3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D839E1-3FCB-492B-98CE-AACBE60B3B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0ECCE7-2AA0-4A50-B3CC-9723D09DABF3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D839E1-3FCB-492B-98CE-AACBE60B3B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0ECCE7-2AA0-4A50-B3CC-9723D09DABF3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D839E1-3FCB-492B-98CE-AACBE60B3B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0ECCE7-2AA0-4A50-B3CC-9723D09DABF3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D839E1-3FCB-492B-98CE-AACBE60B3B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0ECCE7-2AA0-4A50-B3CC-9723D09DABF3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D839E1-3FCB-492B-98CE-AACBE60B3B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0ECCE7-2AA0-4A50-B3CC-9723D09DABF3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D839E1-3FCB-492B-98CE-AACBE60B3B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0ECCE7-2AA0-4A50-B3CC-9723D09DABF3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D839E1-3FCB-492B-98CE-AACBE60B3B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0ECCE7-2AA0-4A50-B3CC-9723D09DABF3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D839E1-3FCB-492B-98CE-AACBE60B3B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A0ECCE7-2AA0-4A50-B3CC-9723D09DABF3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D839E1-3FCB-492B-98CE-AACBE60B3B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A0ECCE7-2AA0-4A50-B3CC-9723D09DABF3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CD839E1-3FCB-492B-98CE-AACBE60B3B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A0ECCE7-2AA0-4A50-B3CC-9723D09DABF3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CD839E1-3FCB-492B-98CE-AACBE60B3B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lobo.sbc.edu/Blur.gif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ages.google.com/imgres?imgurl=http://4.bp.blogspot.com/_6UoLUdFjA18/R0gHtOztdeI/AAAAAAAAAEM/lCtz4f0SM9w/s400/vc.png&amp;imgrefurl=http://ilsehimschoot.blogspot.com/2007/11/alweer-een-examen-voorbij.html&amp;usg=__L_uAroaxgxzrO5p4IL8_-pMwiyM=&amp;h=300&amp;w=325&amp;sz=141&amp;hl=en&amp;start=2&amp;um=1&amp;tbnid=-aEEFz_zExPQVM:&amp;tbnh=109&amp;tbnw=118&amp;prev=/images?q=visual+cliff&amp;hl=en&amp;lr=&amp;rlz=1W1GPEA_en&amp;sa=G&amp;um=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r-Latn-RS" sz="3600" dirty="0" smtClean="0">
                <a:latin typeface="Arial Black" pitchFamily="34" charset="0"/>
              </a:rPr>
              <a:t/>
            </a:r>
            <a:br>
              <a:rPr lang="sr-Latn-RS" sz="3600" dirty="0" smtClean="0">
                <a:latin typeface="Arial Black" pitchFamily="34" charset="0"/>
              </a:rPr>
            </a:br>
            <a:r>
              <a:rPr lang="sr-Latn-RS" sz="3600" dirty="0" smtClean="0">
                <a:latin typeface="Arial Black" pitchFamily="34" charset="0"/>
              </a:rPr>
              <a:t/>
            </a:r>
            <a:br>
              <a:rPr lang="sr-Latn-RS" sz="3600" dirty="0" smtClean="0">
                <a:latin typeface="Arial Black" pitchFamily="34" charset="0"/>
              </a:rPr>
            </a:br>
            <a:r>
              <a:rPr lang="sr-Latn-RS" sz="3600" dirty="0" smtClean="0">
                <a:latin typeface="Arial Black" pitchFamily="34" charset="0"/>
              </a:rPr>
              <a:t/>
            </a:r>
            <a:br>
              <a:rPr lang="sr-Latn-RS" sz="3600" dirty="0" smtClean="0">
                <a:latin typeface="Arial Black" pitchFamily="34" charset="0"/>
              </a:rPr>
            </a:br>
            <a:r>
              <a:rPr lang="sr-Latn-RS" sz="3600" dirty="0" smtClean="0">
                <a:latin typeface="Arial Black" pitchFamily="34" charset="0"/>
              </a:rPr>
              <a:t/>
            </a:r>
            <a:br>
              <a:rPr lang="sr-Latn-RS" sz="3600" dirty="0" smtClean="0">
                <a:latin typeface="Arial Black" pitchFamily="34" charset="0"/>
              </a:rPr>
            </a:br>
            <a:r>
              <a:rPr lang="sr-Latn-RS" sz="3600" dirty="0" smtClean="0">
                <a:latin typeface="Arial Black" pitchFamily="34" charset="0"/>
              </a:rPr>
              <a:t/>
            </a:r>
            <a:br>
              <a:rPr lang="sr-Latn-RS" sz="3600" dirty="0" smtClean="0">
                <a:latin typeface="Arial Black" pitchFamily="34" charset="0"/>
              </a:rPr>
            </a:br>
            <a:r>
              <a:rPr lang="sr-Latn-RS" sz="3600" dirty="0" smtClean="0">
                <a:latin typeface="Arial Black" pitchFamily="34" charset="0"/>
              </a:rPr>
              <a:t/>
            </a:r>
            <a:br>
              <a:rPr lang="sr-Latn-RS" sz="3600" dirty="0" smtClean="0">
                <a:latin typeface="Arial Black" pitchFamily="34" charset="0"/>
              </a:rPr>
            </a:br>
            <a:r>
              <a:rPr lang="sr-Latn-RS" sz="3600" dirty="0" smtClean="0">
                <a:latin typeface="Arial Black" pitchFamily="34" charset="0"/>
              </a:rPr>
              <a:t/>
            </a:r>
            <a:br>
              <a:rPr lang="sr-Latn-RS" sz="3600" dirty="0" smtClean="0">
                <a:latin typeface="Arial Black" pitchFamily="34" charset="0"/>
              </a:rPr>
            </a:br>
            <a:r>
              <a:rPr lang="sr-Latn-RS" sz="3600" dirty="0" smtClean="0">
                <a:latin typeface="Arial Black" pitchFamily="34" charset="0"/>
              </a:rPr>
              <a:t/>
            </a:r>
            <a:br>
              <a:rPr lang="sr-Latn-RS" sz="3600" dirty="0" smtClean="0">
                <a:latin typeface="Arial Black" pitchFamily="34" charset="0"/>
              </a:rPr>
            </a:br>
            <a:r>
              <a:rPr lang="sr-Latn-RS" sz="3600" dirty="0" smtClean="0">
                <a:latin typeface="Arial Black" pitchFamily="34" charset="0"/>
              </a:rPr>
              <a:t/>
            </a:r>
            <a:br>
              <a:rPr lang="sr-Latn-RS" sz="3600" dirty="0" smtClean="0">
                <a:latin typeface="Arial Black" pitchFamily="34" charset="0"/>
              </a:rPr>
            </a:br>
            <a:r>
              <a:rPr lang="sr-Latn-RS" sz="3600" dirty="0" smtClean="0">
                <a:latin typeface="Arial Black" pitchFamily="34" charset="0"/>
              </a:rPr>
              <a:t/>
            </a:r>
            <a:br>
              <a:rPr lang="sr-Latn-RS" sz="3600" dirty="0" smtClean="0">
                <a:latin typeface="Arial Black" pitchFamily="34" charset="0"/>
              </a:rPr>
            </a:br>
            <a:r>
              <a:rPr lang="sr-Latn-RS" sz="3600" dirty="0" smtClean="0">
                <a:latin typeface="Arial Black" pitchFamily="34" charset="0"/>
              </a:rPr>
              <a:t/>
            </a:r>
            <a:br>
              <a:rPr lang="sr-Latn-RS" sz="3600" dirty="0" smtClean="0">
                <a:latin typeface="Arial Black" pitchFamily="34" charset="0"/>
              </a:rPr>
            </a:br>
            <a:r>
              <a:rPr lang="sr-Latn-RS" sz="3600" dirty="0" smtClean="0">
                <a:latin typeface="Arial Black" pitchFamily="34" charset="0"/>
              </a:rPr>
              <a:t>RAZVOJ SENZOMOTORNIH FUNKCIJA</a:t>
            </a:r>
            <a:br>
              <a:rPr lang="sr-Latn-RS" sz="3600" dirty="0" smtClean="0">
                <a:latin typeface="Arial Black" pitchFamily="34" charset="0"/>
              </a:rPr>
            </a:br>
            <a:r>
              <a:rPr lang="sr-Latn-RS" sz="3600" dirty="0" smtClean="0">
                <a:latin typeface="Arial Black" pitchFamily="34" charset="0"/>
              </a:rPr>
              <a:t/>
            </a:r>
            <a:br>
              <a:rPr lang="sr-Latn-RS" sz="3600" dirty="0" smtClean="0">
                <a:latin typeface="Arial Black" pitchFamily="34" charset="0"/>
              </a:rPr>
            </a:br>
            <a:r>
              <a:rPr lang="sr-Latn-RS" sz="3600" dirty="0" smtClean="0">
                <a:latin typeface="Arial Black" pitchFamily="34" charset="0"/>
              </a:rPr>
              <a:t/>
            </a:r>
            <a:br>
              <a:rPr lang="sr-Latn-RS" sz="3600" dirty="0" smtClean="0">
                <a:latin typeface="Arial Black" pitchFamily="34" charset="0"/>
              </a:rPr>
            </a:br>
            <a:endParaRPr lang="en-US" sz="36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Latn-RS" sz="2400" dirty="0" smtClean="0">
                <a:latin typeface="Arial Black" pitchFamily="34" charset="0"/>
              </a:rPr>
              <a:t>Zorica Matejić Đuričić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sr-Latn-RS" sz="4400" dirty="0" smtClean="0">
                <a:latin typeface="Arial Black" pitchFamily="34" charset="0"/>
              </a:rPr>
              <a:t>Višestruke trudnoće</a:t>
            </a:r>
            <a:endParaRPr lang="en-US" sz="4400" dirty="0">
              <a:latin typeface="Arial Black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Blizanci,  jednojajčani i dvojajčani</a:t>
            </a:r>
          </a:p>
          <a:p>
            <a:pPr>
              <a:defRPr/>
            </a:pP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865688"/>
            <a:ext cx="8075613" cy="5619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Morula, deoba zigota</a:t>
            </a:r>
            <a:endParaRPr lang="en-US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81200" y="5443538"/>
            <a:ext cx="7162800" cy="647700"/>
          </a:xfrm>
        </p:spPr>
        <p:txBody>
          <a:bodyPr/>
          <a:lstStyle/>
          <a:p>
            <a:pPr eaLnBrk="1" hangingPunct="1">
              <a:defRPr/>
            </a:pPr>
            <a:endParaRPr lang="sr-Latn-C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21509" name="Picture 4" descr="C:\Users\user\Desktop\8c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6096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-152400" y="4876800"/>
            <a:ext cx="8075613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Blastula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1981200" y="5443538"/>
            <a:ext cx="7162800" cy="647700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US" dirty="0" smtClean="0">
                <a:latin typeface="Arial Black" pitchFamily="34" charset="0"/>
              </a:rPr>
              <a:t>3</a:t>
            </a:r>
            <a:r>
              <a:rPr lang="sr-Latn-RS" dirty="0" smtClean="0">
                <a:latin typeface="Arial Black" pitchFamily="34" charset="0"/>
              </a:rPr>
              <a:t>-</a:t>
            </a:r>
            <a:r>
              <a:rPr lang="en-US" dirty="0" smtClean="0">
                <a:latin typeface="Arial Black" pitchFamily="34" charset="0"/>
              </a:rPr>
              <a:t> 4. </a:t>
            </a:r>
            <a:r>
              <a:rPr lang="en-US" dirty="0" err="1" smtClean="0">
                <a:latin typeface="Arial Black" pitchFamily="34" charset="0"/>
              </a:rPr>
              <a:t>dana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sr-Latn-RS" dirty="0" smtClean="0">
                <a:latin typeface="Arial Black" pitchFamily="34" charset="0"/>
              </a:rPr>
              <a:t>plod </a:t>
            </a:r>
            <a:r>
              <a:rPr lang="en-US" dirty="0" err="1" smtClean="0">
                <a:latin typeface="Arial Black" pitchFamily="34" charset="0"/>
              </a:rPr>
              <a:t>putuje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jajovodima</a:t>
            </a:r>
            <a:r>
              <a:rPr lang="en-US" dirty="0" smtClean="0">
                <a:latin typeface="Arial Black" pitchFamily="34" charset="0"/>
              </a:rPr>
              <a:t> do </a:t>
            </a:r>
            <a:r>
              <a:rPr lang="en-US" dirty="0" err="1" smtClean="0">
                <a:latin typeface="Arial Black" pitchFamily="34" charset="0"/>
              </a:rPr>
              <a:t>materice</a:t>
            </a:r>
            <a:r>
              <a:rPr lang="sr-Latn-RS" dirty="0" smtClean="0">
                <a:latin typeface="Arial Black" pitchFamily="34" charset="0"/>
              </a:rPr>
              <a:t> i implantira se za unutrašnji zid uterusa. Tri klicina listića; ektoderm, mezoderm i endoderm</a:t>
            </a:r>
            <a:endParaRPr lang="en-US" dirty="0"/>
          </a:p>
        </p:txBody>
      </p:sp>
      <p:pic>
        <p:nvPicPr>
          <p:cNvPr id="22533" name="Picture 4" descr="C:\Users\user\Desktop\blastocys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685800"/>
            <a:ext cx="5435600" cy="4013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029200"/>
            <a:ext cx="5486400" cy="3381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Embrion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, 9 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nedelja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1981200" y="5443538"/>
            <a:ext cx="7162800" cy="64770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sr-Latn-RS" sz="2000" dirty="0" smtClean="0">
                <a:latin typeface="Arial Black" pitchFamily="34" charset="0"/>
              </a:rPr>
              <a:t>Organogenza; iz klicinih listića zakonito se razvijaju određeni delovi tela, organi i fiziološki sistemi</a:t>
            </a:r>
            <a:endParaRPr lang="en-US" sz="2000" dirty="0">
              <a:latin typeface="Arial Black" pitchFamily="34" charset="0"/>
            </a:endParaRPr>
          </a:p>
        </p:txBody>
      </p:sp>
      <p:pic>
        <p:nvPicPr>
          <p:cNvPr id="23557" name="Picture 4" descr="150px-9-Week_Human_Embryo_from_Ectopic_Pregnanc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609600"/>
            <a:ext cx="48768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4865688"/>
            <a:ext cx="8075613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Fetus, 20 nedelja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4581" name="Picture 4" descr="20_weeks_pregnant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0" y="612775"/>
            <a:ext cx="5486400" cy="4340225"/>
          </a:xfrm>
          <a:noFill/>
        </p:spPr>
      </p:pic>
      <p:sp>
        <p:nvSpPr>
          <p:cNvPr id="9" name="Text Placeholder 8"/>
          <p:cNvSpPr>
            <a:spLocks noGrp="1"/>
          </p:cNvSpPr>
          <p:nvPr>
            <p:ph type="body" sz="half" idx="4294967295"/>
          </p:nvPr>
        </p:nvSpPr>
        <p:spPr>
          <a:xfrm>
            <a:off x="1981200" y="5443538"/>
            <a:ext cx="7162800" cy="6477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sr-Latn-RS" sz="2000" dirty="0" smtClean="0">
                <a:latin typeface="Arial Black" pitchFamily="34" charset="0"/>
              </a:rPr>
              <a:t>Krupne promene su završene; fetalni ravoj je” razvoj detalja”; biće sa svim prepoznatljivim karakteristikama čoveka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24580" name="Picture Placeholder 7"/>
          <p:cNvSpPr txBox="1">
            <a:spLocks/>
          </p:cNvSpPr>
          <p:nvPr/>
        </p:nvSpPr>
        <p:spPr bwMode="auto">
          <a:xfrm>
            <a:off x="1752600" y="6096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>
              <a:defRPr/>
            </a:pPr>
            <a:r>
              <a:rPr lang="sr-Latn-RS" dirty="0" smtClean="0">
                <a:solidFill>
                  <a:schemeClr val="tx1"/>
                </a:solidFill>
                <a:latin typeface="Arial Black" pitchFamily="34" charset="0"/>
              </a:rPr>
              <a:t>Priraštaj težine i dužine ploda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800" dirty="0">
              <a:latin typeface="Arial Black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2" name="Picture Placeholder 11"/>
          <p:cNvGraphicFramePr>
            <a:graphicFrameLocks noGrp="1"/>
          </p:cNvGraphicFramePr>
          <p:nvPr>
            <p:ph sz="quarter" idx="2"/>
          </p:nvPr>
        </p:nvGraphicFramePr>
        <p:xfrm>
          <a:off x="457200" y="1444625"/>
          <a:ext cx="4040189" cy="3894142"/>
        </p:xfrm>
        <a:graphic>
          <a:graphicData uri="http://schemas.openxmlformats.org/drawingml/2006/table">
            <a:tbl>
              <a:tblPr/>
              <a:tblGrid>
                <a:gridCol w="1721428"/>
                <a:gridCol w="1418980"/>
                <a:gridCol w="899781"/>
              </a:tblGrid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Uzrast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lunarni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meseci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sr-Latn-R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        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108881" marR="108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 T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gr</a:t>
                      </a:r>
                    </a:p>
                  </a:txBody>
                  <a:tcPr marL="108881" marR="108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D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cm</a:t>
                      </a:r>
                    </a:p>
                  </a:txBody>
                  <a:tcPr marL="108881" marR="108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Prvi</a:t>
                      </a:r>
                    </a:p>
                  </a:txBody>
                  <a:tcPr marL="108881" marR="108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0, 05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108881" marR="108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sr-Latn-R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,1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108881" marR="108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Drugi</a:t>
                      </a:r>
                    </a:p>
                  </a:txBody>
                  <a:tcPr marL="108881" marR="108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108881" marR="108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0,</a:t>
                      </a:r>
                      <a:r>
                        <a:rPr kumimoji="0" lang="sr-Latn-R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108881" marR="108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reći</a:t>
                      </a:r>
                    </a:p>
                  </a:txBody>
                  <a:tcPr marL="108881" marR="108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108881" marR="108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08881" marR="108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Četvrti</a:t>
                      </a:r>
                    </a:p>
                  </a:txBody>
                  <a:tcPr marL="108881" marR="108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08881" marR="108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108881" marR="108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Peti</a:t>
                      </a:r>
                    </a:p>
                  </a:txBody>
                  <a:tcPr marL="108881" marR="108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300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108881" marR="108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25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108881" marR="108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Šesti</a:t>
                      </a:r>
                    </a:p>
                  </a:txBody>
                  <a:tcPr marL="108881" marR="108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700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108881" marR="108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20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108881" marR="108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Sedmi</a:t>
                      </a:r>
                    </a:p>
                  </a:txBody>
                  <a:tcPr marL="108881" marR="108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1 000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108881" marR="108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35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108881" marR="108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smi</a:t>
                      </a:r>
                    </a:p>
                  </a:txBody>
                  <a:tcPr marL="108881" marR="108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1 700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108881" marR="108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40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108881" marR="108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Deveti</a:t>
                      </a:r>
                    </a:p>
                  </a:txBody>
                  <a:tcPr marL="108881" marR="108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2 500</a:t>
                      </a:r>
                    </a:p>
                  </a:txBody>
                  <a:tcPr marL="108881" marR="108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45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108881" marR="108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Deseti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108881" marR="108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3 500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108881" marR="108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50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108881" marR="1088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r-Latn-RS" dirty="0" smtClean="0">
                <a:latin typeface="Arial Black" pitchFamily="34" charset="0"/>
              </a:rPr>
              <a:t>Rast težine i dužine predstavlja osnovni indikator fizičkog razvoja; p</a:t>
            </a:r>
            <a:r>
              <a:rPr lang="sr-Latn-RS" dirty="0" smtClean="0">
                <a:latin typeface="Arial Black" pitchFamily="34" charset="0"/>
              </a:rPr>
              <a:t>lod </a:t>
            </a:r>
            <a:r>
              <a:rPr lang="sr-Latn-RS" dirty="0" smtClean="0">
                <a:latin typeface="Arial Black" pitchFamily="34" charset="0"/>
              </a:rPr>
              <a:t>dobija oko 5 cm. svakog meseca i uvećava težinu za oko 1000 gr. </a:t>
            </a:r>
            <a:endParaRPr lang="en-US" dirty="0" smtClean="0">
              <a:latin typeface="Arial Black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sr-Latn-RS" sz="1600" dirty="0" smtClean="0">
                <a:latin typeface="Arial Black" pitchFamily="34" charset="0"/>
              </a:rPr>
              <a:t>Polne ćelije, gameti, sadrže polovinu hromozoma, po 23, u odnosu na sve duge telesne ćelije u organizmu . U procesu oplodnje dolazi do spajanja i kombinovanja genetskog materijala majke i oca, tako da zigot sadrži normalan broj  od 46 hromozoma.</a:t>
            </a:r>
          </a:p>
          <a:p>
            <a:pPr>
              <a:defRPr/>
            </a:pPr>
            <a:r>
              <a:rPr lang="sr-Latn-RS" sz="1600" dirty="0" smtClean="0">
                <a:latin typeface="Arial Black" pitchFamily="34" charset="0"/>
              </a:rPr>
              <a:t> </a:t>
            </a:r>
            <a:r>
              <a:rPr lang="sr-Latn-RS" sz="1600" dirty="0" smtClean="0">
                <a:solidFill>
                  <a:srgbClr val="FF0000"/>
                </a:solidFill>
                <a:latin typeface="Arial Black" pitchFamily="34" charset="0"/>
              </a:rPr>
              <a:t>Genetski deficiti: </a:t>
            </a:r>
            <a:r>
              <a:rPr lang="sr-Latn-RS" sz="1600" dirty="0" smtClean="0">
                <a:latin typeface="Arial Black" pitchFamily="34" charset="0"/>
              </a:rPr>
              <a:t>Krupne  hromozomske anomalije; manjak ili višak hromozoma, odnosno fragilnost  određenih  hromozoma;</a:t>
            </a:r>
          </a:p>
          <a:p>
            <a:pPr>
              <a:defRPr/>
            </a:pPr>
            <a:r>
              <a:rPr lang="sr-Latn-RS" sz="1600" dirty="0" smtClean="0">
                <a:solidFill>
                  <a:srgbClr val="FF0000"/>
                </a:solidFill>
                <a:latin typeface="Arial Black" pitchFamily="34" charset="0"/>
              </a:rPr>
              <a:t>Daunov sindrom, </a:t>
            </a:r>
            <a:r>
              <a:rPr lang="sr-Latn-RS" sz="1600" dirty="0" smtClean="0">
                <a:latin typeface="Arial Black" pitchFamily="34" charset="0"/>
              </a:rPr>
              <a:t>triplikacija 21. para hromozoma, (Ponekad se tretira na kao negentički poremećaj jer i spoljašnji uticaji mogu da dovedu do trisomije. )</a:t>
            </a:r>
          </a:p>
          <a:p>
            <a:pPr>
              <a:defRPr/>
            </a:pPr>
            <a:r>
              <a:rPr lang="sr-Latn-RS" sz="1600" dirty="0" smtClean="0">
                <a:solidFill>
                  <a:srgbClr val="FF0000"/>
                </a:solidFill>
                <a:latin typeface="Arial Black" pitchFamily="34" charset="0"/>
              </a:rPr>
              <a:t>Tarnerov sindrom; </a:t>
            </a:r>
            <a:r>
              <a:rPr lang="sr-Latn-RS" sz="1600" dirty="0" smtClean="0">
                <a:latin typeface="Arial Black" pitchFamily="34" charset="0"/>
              </a:rPr>
              <a:t>nedostatak X hromozoma kod devojčica: XO umesto XX formule</a:t>
            </a:r>
          </a:p>
          <a:p>
            <a:pPr>
              <a:defRPr/>
            </a:pPr>
            <a:r>
              <a:rPr lang="sr-Latn-RS" sz="1600" dirty="0" smtClean="0">
                <a:solidFill>
                  <a:srgbClr val="FF0000"/>
                </a:solidFill>
                <a:latin typeface="Arial Black" pitchFamily="34" charset="0"/>
              </a:rPr>
              <a:t>Triplikacija XXX  </a:t>
            </a:r>
            <a:r>
              <a:rPr lang="sr-Latn-RS" sz="1600" dirty="0" smtClean="0">
                <a:latin typeface="Arial Black" pitchFamily="34" charset="0"/>
              </a:rPr>
              <a:t>dovodi do  usporenog neuralnog razvoja</a:t>
            </a:r>
          </a:p>
          <a:p>
            <a:pPr>
              <a:defRPr/>
            </a:pPr>
            <a:r>
              <a:rPr lang="sr-Latn-RS" sz="1600" dirty="0" smtClean="0">
                <a:solidFill>
                  <a:srgbClr val="FF0000"/>
                </a:solidFill>
                <a:latin typeface="Arial Black" pitchFamily="34" charset="0"/>
              </a:rPr>
              <a:t>Klajnfelterov sindrom:  </a:t>
            </a:r>
            <a:r>
              <a:rPr lang="sr-Latn-RS" sz="1600" dirty="0" smtClean="0">
                <a:latin typeface="Arial Black" pitchFamily="34" charset="0"/>
              </a:rPr>
              <a:t>duplikacija seksualnog hromozoma kod muškaraca, XXY i XYYumesto XY formule.</a:t>
            </a:r>
          </a:p>
          <a:p>
            <a:pPr>
              <a:defRPr/>
            </a:pPr>
            <a:endParaRPr lang="sr-Latn-RS" sz="1600" dirty="0" smtClean="0">
              <a:latin typeface="Arial Black" pitchFamily="34" charset="0"/>
            </a:endParaRPr>
          </a:p>
          <a:p>
            <a:pPr>
              <a:defRPr/>
            </a:pPr>
            <a:r>
              <a:rPr lang="sr-Latn-RS" sz="1600" dirty="0" smtClean="0">
                <a:latin typeface="Arial Black" pitchFamily="34" charset="0"/>
              </a:rPr>
              <a:t>Genske anomalije; na primer, hemofilija za koju su odgovorni recesivni geni.</a:t>
            </a:r>
            <a:endParaRPr lang="en-US" sz="1600" dirty="0">
              <a:latin typeface="Arial Black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sr-Latn-RS" dirty="0" smtClean="0">
                <a:latin typeface="Arial Black" pitchFamily="34" charset="0"/>
              </a:rPr>
              <a:t>Genetske greške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 dirty="0" smtClean="0"/>
          </a:p>
          <a:p>
            <a:pPr eaLnBrk="1" hangingPunct="1">
              <a:defRPr/>
            </a:pPr>
            <a:endParaRPr lang="sr-Latn-C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9459" name="Picture 5" descr="C:\Users\user\Desktop\d6f_eizelleC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25513" b="25513"/>
          <a:stretch>
            <a:fillRect/>
          </a:stretch>
        </p:blipFill>
        <p:spPr>
          <a:noFill/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Spajanje genskog materijala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  Ekstrauterina metoda</a:t>
            </a:r>
          </a:p>
          <a:p>
            <a:pPr>
              <a:defRPr/>
            </a:pPr>
            <a:r>
              <a:rPr lang="sr-Latn-RS" sz="2000" dirty="0" smtClean="0">
                <a:latin typeface="Arial Black" pitchFamily="34" charset="0"/>
              </a:rPr>
              <a:t>An</a:t>
            </a:r>
            <a:r>
              <a:rPr lang="en-US" sz="2000" dirty="0" smtClean="0">
                <a:latin typeface="Arial Black" pitchFamily="34" charset="0"/>
              </a:rPr>
              <a:t>a</a:t>
            </a:r>
            <a:r>
              <a:rPr lang="sr-Latn-RS" sz="2000" dirty="0" smtClean="0">
                <a:latin typeface="Arial Black" pitchFamily="34" charset="0"/>
              </a:rPr>
              <a:t>tomski razvoj čula (osim čula vida i čula mirisa) završava se u prenatalnom periodu</a:t>
            </a:r>
          </a:p>
          <a:p>
            <a:pPr>
              <a:defRPr/>
            </a:pPr>
            <a:r>
              <a:rPr lang="sr-Latn-RS" sz="2000" dirty="0" smtClean="0">
                <a:latin typeface="Arial Black" pitchFamily="34" charset="0"/>
              </a:rPr>
              <a:t>Adekvatne draži ne postoje, osim akustičnih draži</a:t>
            </a:r>
            <a:r>
              <a:rPr lang="sr-Latn-CS" sz="2000" dirty="0" smtClean="0">
                <a:latin typeface="Arial Black" pitchFamily="34" charset="0"/>
              </a:rPr>
              <a:t> </a:t>
            </a:r>
          </a:p>
          <a:p>
            <a:pPr>
              <a:defRPr/>
            </a:pPr>
            <a:r>
              <a:rPr lang="sr-Latn-CS" sz="2000" dirty="0" smtClean="0">
                <a:latin typeface="Arial Black" pitchFamily="34" charset="0"/>
              </a:rPr>
              <a:t>Od 28. nedelje gestacije fetus ispoljava reakcije zatvaranja očnih kapaka na zvuk.</a:t>
            </a:r>
          </a:p>
          <a:p>
            <a:pPr>
              <a:defRPr/>
            </a:pPr>
            <a:r>
              <a:rPr lang="sr-Latn-CS" sz="2000" dirty="0" smtClean="0">
                <a:latin typeface="Arial Black" pitchFamily="34" charset="0"/>
              </a:rPr>
              <a:t>Diferencirano reaguje, (percipira razlike u složejavima zvukova (DeCasper i Spence ,1986) </a:t>
            </a:r>
          </a:p>
          <a:p>
            <a:pPr>
              <a:defRPr/>
            </a:pPr>
            <a:endParaRPr lang="sr-Latn-CS" sz="2000" dirty="0" smtClean="0">
              <a:latin typeface="Arial Black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sr-Latn-RS" sz="2000" dirty="0" smtClean="0">
              <a:latin typeface="Arial Black" pitchFamily="34" charset="0"/>
            </a:endParaRPr>
          </a:p>
          <a:p>
            <a:pPr>
              <a:defRPr/>
            </a:pPr>
            <a:r>
              <a:rPr lang="sr-Latn-RS" sz="2000" dirty="0" smtClean="0">
                <a:latin typeface="Arial Black" pitchFamily="34" charset="0"/>
              </a:rPr>
              <a:t>Funkcionalni razvoj čula započinje u postnatalnom periodu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sr-Latn-RS" dirty="0" smtClean="0">
                <a:latin typeface="Arial Black" pitchFamily="34" charset="0"/>
              </a:rPr>
              <a:t>Čulna osetljivost fetusa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RS" sz="1600" dirty="0" smtClean="0">
                <a:solidFill>
                  <a:srgbClr val="FF0000"/>
                </a:solidFill>
                <a:latin typeface="Arial Black" pitchFamily="34" charset="0"/>
              </a:rPr>
              <a:t>Čulo ukusa	</a:t>
            </a:r>
            <a:r>
              <a:rPr lang="sr-Latn-RS" sz="1600" dirty="0" smtClean="0">
                <a:latin typeface="Arial Black" pitchFamily="34" charset="0"/>
              </a:rPr>
              <a:t>				</a:t>
            </a:r>
            <a:r>
              <a:rPr lang="sr-Latn-RS" sz="1600" dirty="0" smtClean="0">
                <a:solidFill>
                  <a:srgbClr val="FF0000"/>
                </a:solidFill>
                <a:latin typeface="Arial Black" pitchFamily="34" charset="0"/>
              </a:rPr>
              <a:t>Čulo mirisa</a:t>
            </a:r>
          </a:p>
          <a:p>
            <a:pPr>
              <a:defRPr/>
            </a:pPr>
            <a:r>
              <a:rPr lang="sr-Latn-RS" sz="1600" dirty="0" smtClean="0">
                <a:latin typeface="Arial Black" pitchFamily="34" charset="0"/>
              </a:rPr>
              <a:t>Preferencija za slatko		       Reakcija na jake mirise</a:t>
            </a:r>
          </a:p>
          <a:p>
            <a:pPr>
              <a:defRPr/>
            </a:pPr>
            <a:r>
              <a:rPr lang="sr-Latn-RS" sz="1600" dirty="0" smtClean="0">
                <a:latin typeface="Arial Black" pitchFamily="34" charset="0"/>
              </a:rPr>
              <a:t>Diferencijacija osnovnih atributa</a:t>
            </a:r>
          </a:p>
          <a:p>
            <a:pPr>
              <a:defRPr/>
            </a:pPr>
            <a:endParaRPr lang="sr-Latn-RS" sz="16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sr-Latn-RS" sz="1600" dirty="0" smtClean="0">
                <a:solidFill>
                  <a:srgbClr val="FF0000"/>
                </a:solidFill>
                <a:latin typeface="Arial Black" pitchFamily="34" charset="0"/>
              </a:rPr>
              <a:t>Čulo dodira				           Čulo vida	</a:t>
            </a:r>
          </a:p>
          <a:p>
            <a:pPr>
              <a:defRPr/>
            </a:pPr>
            <a:r>
              <a:rPr lang="sr-Latn-RS" sz="1600" dirty="0" smtClean="0">
                <a:latin typeface="Arial Black" pitchFamily="34" charset="0"/>
              </a:rPr>
              <a:t> Posebna osetljivost oralne zone                 Razlikovanje svetla i tame</a:t>
            </a:r>
          </a:p>
          <a:p>
            <a:pPr>
              <a:defRPr/>
            </a:pPr>
            <a:r>
              <a:rPr lang="sr-Latn-RS" sz="1600" dirty="0" smtClean="0">
                <a:latin typeface="Arial Black" pitchFamily="34" charset="0"/>
              </a:rPr>
              <a:t>Globalni motorni odgovor</a:t>
            </a:r>
          </a:p>
          <a:p>
            <a:pPr algn="ctr">
              <a:defRPr/>
            </a:pPr>
            <a:endParaRPr lang="sr-Latn-RS" sz="16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sr-Latn-RS" sz="1600" dirty="0" smtClean="0">
                <a:solidFill>
                  <a:srgbClr val="FF0000"/>
                </a:solidFill>
                <a:latin typeface="Arial Black" pitchFamily="34" charset="0"/>
              </a:rPr>
              <a:t>Čulo sluha</a:t>
            </a:r>
          </a:p>
          <a:p>
            <a:pPr algn="ctr">
              <a:defRPr/>
            </a:pPr>
            <a:r>
              <a:rPr lang="sr-Latn-RS" sz="1600" dirty="0" smtClean="0">
                <a:latin typeface="Arial Black" pitchFamily="34" charset="0"/>
              </a:rPr>
              <a:t>Najstarije čulo</a:t>
            </a:r>
          </a:p>
          <a:p>
            <a:pPr algn="ctr">
              <a:defRPr/>
            </a:pPr>
            <a:r>
              <a:rPr lang="sr-Latn-RS" sz="1600" dirty="0" smtClean="0">
                <a:latin typeface="Arial Black" pitchFamily="34" charset="0"/>
              </a:rPr>
              <a:t>Reakcija na jake zvuke</a:t>
            </a:r>
          </a:p>
          <a:p>
            <a:pPr algn="ctr">
              <a:defRPr/>
            </a:pPr>
            <a:r>
              <a:rPr lang="sr-Latn-RS" sz="1600" dirty="0" smtClean="0">
                <a:latin typeface="Arial Black" pitchFamily="34" charset="0"/>
              </a:rPr>
              <a:t>Mogućnost uslovanja</a:t>
            </a:r>
            <a:endParaRPr lang="en-US" sz="1600" dirty="0">
              <a:latin typeface="Arial Black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sr-Latn-RS" dirty="0" smtClean="0">
                <a:latin typeface="Arial Black" pitchFamily="34" charset="0"/>
              </a:rPr>
              <a:t>Funkcionisanje čula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endParaRPr lang="sr-Latn-RS" b="1" dirty="0" smtClean="0">
              <a:latin typeface="Arial Black" pitchFamily="34" charset="0"/>
            </a:endParaRPr>
          </a:p>
          <a:p>
            <a:pPr lvl="0"/>
            <a:r>
              <a:rPr lang="sr-Latn-RS" b="1" dirty="0" smtClean="0">
                <a:latin typeface="Arial Black" pitchFamily="34" charset="0"/>
              </a:rPr>
              <a:t>1. Senzorno i motorno ponašanje (opšti pregled)</a:t>
            </a:r>
          </a:p>
          <a:p>
            <a:pPr lvl="0"/>
            <a:r>
              <a:rPr lang="sr-Latn-RS" b="1" dirty="0" smtClean="0">
                <a:latin typeface="Arial Black" pitchFamily="34" charset="0"/>
              </a:rPr>
              <a:t>2. Prenatalni razvoj: počeci senzornog i motornog ponašanja </a:t>
            </a:r>
          </a:p>
          <a:p>
            <a:pPr lvl="0"/>
            <a:r>
              <a:rPr lang="sr-Latn-RS" b="1" dirty="0" smtClean="0">
                <a:latin typeface="Arial Black" pitchFamily="34" charset="0"/>
              </a:rPr>
              <a:t>3. Period novorođenčeta: Senzorna osetljivost i motorno ponašanje</a:t>
            </a:r>
          </a:p>
          <a:p>
            <a:pPr lvl="0"/>
            <a:r>
              <a:rPr lang="sr-Latn-RS" b="1" dirty="0" smtClean="0">
                <a:latin typeface="Arial Black" pitchFamily="34" charset="0"/>
              </a:rPr>
              <a:t>4. Telesni razvoj</a:t>
            </a:r>
          </a:p>
          <a:p>
            <a:pPr lvl="0"/>
            <a:r>
              <a:rPr lang="sr-Latn-RS" b="1" dirty="0" smtClean="0">
                <a:latin typeface="Arial Black" pitchFamily="34" charset="0"/>
              </a:rPr>
              <a:t>5. Motorni razvoj</a:t>
            </a:r>
          </a:p>
          <a:p>
            <a:pPr lvl="0"/>
            <a:r>
              <a:rPr lang="sr-Latn-RS" b="1" dirty="0" smtClean="0">
                <a:latin typeface="Arial Black" pitchFamily="34" charset="0"/>
              </a:rPr>
              <a:t>6. Senzorno-perceptivni razvoj</a:t>
            </a:r>
          </a:p>
          <a:p>
            <a:pPr lvl="0"/>
            <a:r>
              <a:rPr lang="sr-Latn-RS" b="1" dirty="0" smtClean="0">
                <a:latin typeface="Arial Black" pitchFamily="34" charset="0"/>
              </a:rPr>
              <a:t>7. Senzomotorni razvoj i inteligencija</a:t>
            </a:r>
          </a:p>
          <a:p>
            <a:pPr lvl="0"/>
            <a:r>
              <a:rPr lang="sr-Latn-RS" b="1" dirty="0" smtClean="0">
                <a:latin typeface="Arial Black" pitchFamily="34" charset="0"/>
              </a:rPr>
              <a:t>8. </a:t>
            </a:r>
            <a:r>
              <a:rPr lang="sr-Latn-RS" b="1" dirty="0" smtClean="0">
                <a:latin typeface="Arial Black" pitchFamily="34" charset="0"/>
              </a:rPr>
              <a:t>Normativni razvoj i razvojna odstupanja</a:t>
            </a:r>
            <a:endParaRPr lang="en-US" b="1" dirty="0" smtClean="0">
              <a:latin typeface="Arial Black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r-Latn-RS" dirty="0" smtClean="0">
                <a:latin typeface="Arial Black" pitchFamily="34" charset="0"/>
              </a:rPr>
              <a:t>Sadržaj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Hukerova istraživanja</a:t>
            </a: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Neurogeni i miogeni  pokreti</a:t>
            </a: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Početak ponašanja: uspostavljanje S-R veze</a:t>
            </a: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Globalni pokret kao odgovor na ekstrauterine stimulacije</a:t>
            </a: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Uspostavljanje refleksnih lukova (specijalizovanih pokreta)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sr-Latn-RS" dirty="0" smtClean="0">
                <a:latin typeface="Arial Black" pitchFamily="34" charset="0"/>
              </a:rPr>
              <a:t>Motorno ponašanje fetusa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RS" sz="2000" dirty="0" smtClean="0">
                <a:solidFill>
                  <a:srgbClr val="FF0000"/>
                </a:solidFill>
                <a:latin typeface="Arial Black" pitchFamily="34" charset="0"/>
              </a:rPr>
              <a:t>Teratogeni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Latn-RS" sz="2000" dirty="0" smtClean="0">
                <a:solidFill>
                  <a:srgbClr val="FF0000"/>
                </a:solidFill>
                <a:latin typeface="Arial Black" pitchFamily="34" charset="0"/>
              </a:rPr>
              <a:t>faktori </a:t>
            </a:r>
            <a:r>
              <a:rPr lang="sr-Latn-RS" sz="2000" dirty="0" smtClean="0">
                <a:latin typeface="Arial Black" pitchFamily="34" charset="0"/>
              </a:rPr>
              <a:t>(grč. teras- nakaza): svi negativni činioci unutrašnje i spoljašnje sredine koji utiču na razvoj ploda i koji dovode do poremećaja u razvojuili letalnog ishoda.</a:t>
            </a:r>
          </a:p>
          <a:p>
            <a:pPr>
              <a:defRPr/>
            </a:pPr>
            <a:r>
              <a:rPr lang="sr-Latn-RS" sz="2000" dirty="0" smtClean="0">
                <a:latin typeface="Arial Black" pitchFamily="34" charset="0"/>
              </a:rPr>
              <a:t>Vrste teratogena</a:t>
            </a:r>
          </a:p>
          <a:p>
            <a:pPr>
              <a:defRPr/>
            </a:pPr>
            <a:r>
              <a:rPr lang="sr-Latn-RS" sz="2000" dirty="0" smtClean="0">
                <a:latin typeface="Arial Black" pitchFamily="34" charset="0"/>
              </a:rPr>
              <a:t>Zakonitosti delovanja teratogena:</a:t>
            </a:r>
          </a:p>
          <a:p>
            <a:pPr>
              <a:defRPr/>
            </a:pPr>
            <a:r>
              <a:rPr lang="sr-Latn-RS" sz="2000" dirty="0" smtClean="0">
                <a:latin typeface="Arial Black" pitchFamily="34" charset="0"/>
              </a:rPr>
              <a:t>Isti teratogen može imati različito dejstvo zavisno od vremena delovanja</a:t>
            </a:r>
          </a:p>
          <a:p>
            <a:pPr>
              <a:defRPr/>
            </a:pPr>
            <a:r>
              <a:rPr lang="sr-Latn-RS" sz="2000" dirty="0" smtClean="0">
                <a:latin typeface="Arial Black" pitchFamily="34" charset="0"/>
              </a:rPr>
              <a:t>Različiti teratogeni mogu imati isto delovanje</a:t>
            </a:r>
          </a:p>
          <a:p>
            <a:pPr>
              <a:defRPr/>
            </a:pPr>
            <a:r>
              <a:rPr lang="sr-Latn-RS" sz="2000" dirty="0" smtClean="0">
                <a:latin typeface="Arial Black" pitchFamily="34" charset="0"/>
              </a:rPr>
              <a:t>Najosetljiviji period na delovanje teratogena je embrionalni stadijum (vreme organogeneze)</a:t>
            </a:r>
          </a:p>
          <a:p>
            <a:pPr>
              <a:defRPr/>
            </a:pPr>
            <a:r>
              <a:rPr lang="sr-Latn-RS" sz="2000" dirty="0" smtClean="0">
                <a:latin typeface="Arial Black" pitchFamily="34" charset="0"/>
              </a:rPr>
              <a:t>Organ koji se nalazi u formiranju najviše je pogođen delovanjem teratogena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>
              <a:defRPr/>
            </a:pPr>
            <a:r>
              <a:rPr lang="sr-Latn-RS" dirty="0" smtClean="0">
                <a:latin typeface="Arial Black" pitchFamily="34" charset="0"/>
              </a:rPr>
              <a:t>Uticaj sredine na razvoj ploda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Speltov ogled (1951)</a:t>
            </a:r>
            <a:endParaRPr lang="en-US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BD                         BR</a:t>
            </a:r>
          </a:p>
          <a:p>
            <a:pPr>
              <a:defRPr/>
            </a:pPr>
            <a:endParaRPr lang="sr-Latn-RS" dirty="0" smtClean="0">
              <a:latin typeface="Arial Black" pitchFamily="34" charset="0"/>
            </a:endParaRP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Jak zvuk              Reakcija trzanja</a:t>
            </a:r>
          </a:p>
          <a:p>
            <a:pPr>
              <a:buFont typeface="Wingdings" pitchFamily="2" charset="2"/>
              <a:buNone/>
              <a:defRPr/>
            </a:pPr>
            <a:r>
              <a:rPr lang="sr-Latn-RS" dirty="0" smtClean="0">
                <a:latin typeface="Arial Black" pitchFamily="34" charset="0"/>
              </a:rPr>
              <a:t>	UD</a:t>
            </a: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Taktilne vib. </a:t>
            </a:r>
          </a:p>
          <a:p>
            <a:pPr>
              <a:defRPr/>
            </a:pPr>
            <a:endParaRPr lang="sr-Latn-RS" dirty="0" smtClean="0">
              <a:latin typeface="Arial Black" pitchFamily="34" charset="0"/>
            </a:endParaRP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Spontano gašenje</a:t>
            </a: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Spontano obnavljanje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>
                <a:latin typeface="Arial Black" pitchFamily="34" charset="0"/>
              </a:rPr>
              <a:t>U</a:t>
            </a:r>
            <a:r>
              <a:rPr lang="sr-Latn-RS" dirty="0" smtClean="0">
                <a:latin typeface="Arial Black" pitchFamily="34" charset="0"/>
              </a:rPr>
              <a:t>slovljavanje fetusa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1748" name="Right Arrow 7"/>
          <p:cNvSpPr>
            <a:spLocks noChangeArrowheads="1"/>
          </p:cNvSpPr>
          <p:nvPr/>
        </p:nvSpPr>
        <p:spPr bwMode="auto">
          <a:xfrm>
            <a:off x="3276600" y="25908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Diagonal Stripe 8"/>
          <p:cNvSpPr/>
          <p:nvPr/>
        </p:nvSpPr>
        <p:spPr bwMode="auto">
          <a:xfrm>
            <a:off x="3429000" y="3733800"/>
            <a:ext cx="914400" cy="914400"/>
          </a:xfrm>
          <a:prstGeom prst="diagStrip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sr-Latn-RS" sz="2400" dirty="0" smtClean="0">
                <a:solidFill>
                  <a:srgbClr val="FF0000"/>
                </a:solidFill>
                <a:latin typeface="Arial Black" pitchFamily="34" charset="0"/>
              </a:rPr>
              <a:t>Šritmanova prospektivna studija</a:t>
            </a:r>
          </a:p>
          <a:p>
            <a:pPr>
              <a:defRPr/>
            </a:pPr>
            <a:r>
              <a:rPr lang="sr-Latn-RS" sz="2400" dirty="0" smtClean="0">
                <a:latin typeface="Arial Black" pitchFamily="34" charset="0"/>
              </a:rPr>
              <a:t>Predviđenje ritma budnosti novorođenčeta na osnovu ispitivanja cirkadijalnih ritmova majke</a:t>
            </a:r>
          </a:p>
          <a:p>
            <a:pPr>
              <a:defRPr/>
            </a:pPr>
            <a:r>
              <a:rPr lang="sr-Latn-RS" sz="2400" dirty="0" smtClean="0">
                <a:latin typeface="Arial Black" pitchFamily="34" charset="0"/>
              </a:rPr>
              <a:t>Habituacija na budnost majke; prenatalno iskustvo koje se održava i u postanatalnom periodui.</a:t>
            </a:r>
          </a:p>
          <a:p>
            <a:pPr>
              <a:defRPr/>
            </a:pPr>
            <a:r>
              <a:rPr lang="sr-Latn-RS" sz="2400" dirty="0" smtClean="0">
                <a:solidFill>
                  <a:srgbClr val="FF0000"/>
                </a:solidFill>
                <a:latin typeface="Arial Black" pitchFamily="34" charset="0"/>
              </a:rPr>
              <a:t>De Kasperovi ogledi</a:t>
            </a:r>
          </a:p>
          <a:p>
            <a:pPr>
              <a:defRPr/>
            </a:pPr>
            <a:r>
              <a:rPr lang="sr-Latn-RS" sz="2400" dirty="0" smtClean="0">
                <a:solidFill>
                  <a:schemeClr val="tx2"/>
                </a:solidFill>
                <a:latin typeface="Arial Black" pitchFamily="34" charset="0"/>
              </a:rPr>
              <a:t>a) “pamćenje” ritma otkucaja majčinog srca i umirivanje bebe</a:t>
            </a:r>
          </a:p>
          <a:p>
            <a:pPr>
              <a:defRPr/>
            </a:pPr>
            <a:r>
              <a:rPr lang="sr-Latn-RS" sz="2400" dirty="0" smtClean="0">
                <a:solidFill>
                  <a:schemeClr val="tx2"/>
                </a:solidFill>
                <a:latin typeface="Arial Black" pitchFamily="34" charset="0"/>
              </a:rPr>
              <a:t>b)“prenatalni tragovi” i brzina učenja</a:t>
            </a:r>
          </a:p>
          <a:p>
            <a:pPr>
              <a:defRPr/>
            </a:pP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sr-Latn-RS" dirty="0" smtClean="0">
                <a:latin typeface="Arial Black" pitchFamily="34" charset="0"/>
              </a:rPr>
              <a:t>Učenje ritma budnosti i sna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Content Placeholder 5" descr="Image result for novorođenče image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48050" y="2848769"/>
            <a:ext cx="2247900" cy="17907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defRPr/>
            </a:pPr>
            <a:r>
              <a:rPr lang="sr-Latn-RS" dirty="0" smtClean="0">
                <a:latin typeface="Arial Black" pitchFamily="34" charset="0"/>
              </a:rPr>
              <a:t>NOVOROĐENČE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RS" sz="2400" dirty="0" smtClean="0">
                <a:solidFill>
                  <a:srgbClr val="FF0000"/>
                </a:solidFill>
                <a:latin typeface="Arial Black" pitchFamily="34" charset="0"/>
              </a:rPr>
              <a:t>Rođenje kao prelazak iz intrauterine u ekstrauterinu sredinu</a:t>
            </a:r>
          </a:p>
          <a:p>
            <a:pPr>
              <a:defRPr/>
            </a:pPr>
            <a:r>
              <a:rPr lang="sr-Latn-RS" sz="2400" dirty="0" smtClean="0">
                <a:solidFill>
                  <a:srgbClr val="FF0000"/>
                </a:solidFill>
                <a:latin typeface="Arial Black" pitchFamily="34" charset="0"/>
              </a:rPr>
              <a:t>Određenje perioda novorođenčeta</a:t>
            </a:r>
          </a:p>
          <a:p>
            <a:pPr>
              <a:defRPr/>
            </a:pPr>
            <a:r>
              <a:rPr lang="sr-Latn-RS" sz="2400" dirty="0" smtClean="0">
                <a:solidFill>
                  <a:schemeClr val="tx2"/>
                </a:solidFill>
                <a:latin typeface="Arial Black" pitchFamily="34" charset="0"/>
              </a:rPr>
              <a:t>Različiti kriterijumi (povratak izgubljene težine, otpadanje pupčane vrpce, čišćenje kože i sl.)</a:t>
            </a:r>
          </a:p>
          <a:p>
            <a:pPr>
              <a:defRPr/>
            </a:pPr>
            <a:r>
              <a:rPr lang="sr-Latn-RS" sz="2400" dirty="0" smtClean="0">
                <a:solidFill>
                  <a:schemeClr val="tx2"/>
                </a:solidFill>
                <a:latin typeface="Arial Black" pitchFamily="34" charset="0"/>
              </a:rPr>
              <a:t>Mogućnost uslovljavanja na svim čulima (sposobnost za učenje)</a:t>
            </a:r>
          </a:p>
          <a:p>
            <a:pPr>
              <a:defRPr/>
            </a:pPr>
            <a:r>
              <a:rPr lang="sr-Latn-RS" sz="2400" dirty="0" smtClean="0">
                <a:solidFill>
                  <a:schemeClr val="tx2"/>
                </a:solidFill>
                <a:latin typeface="Arial Black" pitchFamily="34" charset="0"/>
              </a:rPr>
              <a:t>Početna adaptacija na nove uslove života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>
              <a:defRPr/>
            </a:pPr>
            <a:r>
              <a:rPr lang="sr-Latn-RS" dirty="0" smtClean="0">
                <a:latin typeface="Arial Black" pitchFamily="34" charset="0"/>
              </a:rPr>
              <a:t>Rođenje </a:t>
            </a:r>
            <a:br>
              <a:rPr lang="sr-Latn-RS" dirty="0" smtClean="0">
                <a:latin typeface="Arial Black" pitchFamily="34" charset="0"/>
              </a:rPr>
            </a:b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sr-Latn-RS" sz="1800" dirty="0" smtClean="0">
                <a:latin typeface="Arial Black" pitchFamily="34" charset="0"/>
              </a:rPr>
              <a:t>Porođajna težina ispod 2 5000 gr. ili rođenje pre ulaska u deseti lunarni mesec prenatalnog razvoja</a:t>
            </a:r>
            <a:endParaRPr lang="en-US" sz="1800" dirty="0">
              <a:latin typeface="Arial Black" pitchFamily="34" charset="0"/>
            </a:endParaRPr>
          </a:p>
        </p:txBody>
      </p:sp>
      <p:pic>
        <p:nvPicPr>
          <p:cNvPr id="35844" name="Picture 2" descr="prematuru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031" b="18031"/>
          <a:stretch>
            <a:fillRect/>
          </a:stretch>
        </p:blipFill>
        <p:spPr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 smtClean="0">
                <a:solidFill>
                  <a:srgbClr val="FF0000"/>
                </a:solidFill>
              </a:rPr>
              <a:t>Prematurus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Ogled sa vodenim krevetićima</a:t>
            </a:r>
          </a:p>
          <a:p>
            <a:pPr>
              <a:defRPr/>
            </a:pPr>
            <a:r>
              <a:rPr lang="sr-Latn-RS" dirty="0" smtClean="0">
                <a:solidFill>
                  <a:schemeClr val="tx2"/>
                </a:solidFill>
                <a:latin typeface="Arial Black" pitchFamily="34" charset="0"/>
              </a:rPr>
              <a:t>(Corner </a:t>
            </a:r>
            <a:r>
              <a:rPr lang="sr-Latn-RS" dirty="0" smtClean="0">
                <a:latin typeface="Arial Black" pitchFamily="34" charset="0"/>
              </a:rPr>
              <a:t>et. </a:t>
            </a:r>
            <a:r>
              <a:rPr lang="en-US" dirty="0" smtClean="0">
                <a:latin typeface="Arial Black" pitchFamily="34" charset="0"/>
              </a:rPr>
              <a:t>a</a:t>
            </a:r>
            <a:r>
              <a:rPr lang="sr-Latn-RS" dirty="0" smtClean="0">
                <a:latin typeface="Arial Black" pitchFamily="34" charset="0"/>
              </a:rPr>
              <a:t>l., 1975)</a:t>
            </a:r>
          </a:p>
          <a:p>
            <a:pPr>
              <a:defRPr/>
            </a:pPr>
            <a:r>
              <a:rPr lang="en-US" dirty="0" smtClean="0">
                <a:latin typeface="Arial Black" pitchFamily="34" charset="0"/>
              </a:rPr>
              <a:t>U</a:t>
            </a:r>
            <a:r>
              <a:rPr lang="sr-Latn-RS" dirty="0" smtClean="0">
                <a:latin typeface="Arial Black" pitchFamily="34" charset="0"/>
              </a:rPr>
              <a:t>ticaj vodenih krevetića na smanjenje broja apnea (spontani prestanak disanja)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sr-Latn-RS" dirty="0" smtClean="0">
                <a:latin typeface="Arial Black" pitchFamily="34" charset="0"/>
              </a:rPr>
              <a:t>Stimulacija prematurusa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sr-Latn-RS" sz="1600" dirty="0" smtClean="0">
                <a:latin typeface="Arial Black" pitchFamily="34" charset="0"/>
              </a:rPr>
              <a:t>Prosečna težina; 3 600 gr.; prosečna dužina 52 cm. Telesne disporporcije: glava ¼ tela, udovi mali; koža crvena, smežurana prkrivena sluzavom materijom i neretko, cela pokrivena maljama</a:t>
            </a:r>
            <a:endParaRPr lang="en-US" sz="1600" dirty="0">
              <a:latin typeface="Arial Black" pitchFamily="34" charset="0"/>
            </a:endParaRPr>
          </a:p>
        </p:txBody>
      </p:sp>
      <p:pic>
        <p:nvPicPr>
          <p:cNvPr id="37892" name="Picture 2" descr="http://www.beba.ba/images/beba%20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4744" b="24744"/>
          <a:stretch>
            <a:fillRect/>
          </a:stretch>
        </p:blipFill>
        <p:spPr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O</a:t>
            </a:r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pšte karaktristike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RS" sz="2400" dirty="0" smtClean="0">
                <a:solidFill>
                  <a:srgbClr val="FF0000"/>
                </a:solidFill>
                <a:latin typeface="Arial Black" pitchFamily="34" charset="0"/>
              </a:rPr>
              <a:t>Apgar skor </a:t>
            </a:r>
            <a:r>
              <a:rPr lang="sr-Latn-RS" sz="2400" dirty="0" smtClean="0">
                <a:latin typeface="Arial Black" pitchFamily="34" charset="0"/>
              </a:rPr>
              <a:t>(Appgar, 1951)</a:t>
            </a:r>
          </a:p>
          <a:p>
            <a:pPr>
              <a:defRPr/>
            </a:pPr>
            <a:r>
              <a:rPr lang="sr-Latn-RS" sz="2400" dirty="0" smtClean="0">
                <a:latin typeface="Arial Black" pitchFamily="34" charset="0"/>
              </a:rPr>
              <a:t>Max 10 (5x2)</a:t>
            </a:r>
          </a:p>
          <a:p>
            <a:pPr>
              <a:defRPr/>
            </a:pPr>
            <a:r>
              <a:rPr lang="sr-Latn-RS" sz="2400" dirty="0" smtClean="0">
                <a:latin typeface="Arial Black" pitchFamily="34" charset="0"/>
              </a:rPr>
              <a:t>Mišićni tonus</a:t>
            </a:r>
          </a:p>
          <a:p>
            <a:pPr>
              <a:defRPr/>
            </a:pPr>
            <a:r>
              <a:rPr lang="sr-Latn-RS" sz="2400" dirty="0" smtClean="0">
                <a:latin typeface="Arial Black" pitchFamily="34" charset="0"/>
              </a:rPr>
              <a:t>Boja kože</a:t>
            </a:r>
          </a:p>
          <a:p>
            <a:pPr>
              <a:defRPr/>
            </a:pPr>
            <a:r>
              <a:rPr lang="sr-Latn-RS" sz="2400" dirty="0" smtClean="0">
                <a:latin typeface="Arial Black" pitchFamily="34" charset="0"/>
              </a:rPr>
              <a:t>Refleksi</a:t>
            </a:r>
          </a:p>
          <a:p>
            <a:pPr>
              <a:defRPr/>
            </a:pPr>
            <a:r>
              <a:rPr lang="sr-Latn-RS" sz="2400" dirty="0" smtClean="0">
                <a:latin typeface="Arial Black" pitchFamily="34" charset="0"/>
              </a:rPr>
              <a:t>Puls</a:t>
            </a:r>
          </a:p>
          <a:p>
            <a:pPr>
              <a:defRPr/>
            </a:pPr>
            <a:r>
              <a:rPr lang="sr-Latn-RS" sz="2400" dirty="0" smtClean="0">
                <a:latin typeface="Arial Black" pitchFamily="34" charset="0"/>
              </a:rPr>
              <a:t>Respiracija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sr-Latn-RS" dirty="0" smtClean="0">
                <a:latin typeface="Arial Black" pitchFamily="34" charset="0"/>
              </a:rPr>
              <a:t>Neonatalna procena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 smtClean="0">
                <a:latin typeface="Arial Black" pitchFamily="34" charset="0"/>
              </a:rPr>
              <a:t>Osnovna literatura</a:t>
            </a:r>
          </a:p>
          <a:p>
            <a:r>
              <a:rPr lang="sr-Latn-RS" dirty="0" smtClean="0">
                <a:latin typeface="Arial Black" pitchFamily="34" charset="0"/>
              </a:rPr>
              <a:t>1. Matejić Đuričić Z. (2016) Psihologija ranog detinjstva (odabrana poglavlja)</a:t>
            </a:r>
          </a:p>
          <a:p>
            <a:endParaRPr lang="sr-Latn-RS" dirty="0" smtClean="0">
              <a:latin typeface="Arial Black" pitchFamily="34" charset="0"/>
            </a:endParaRPr>
          </a:p>
          <a:p>
            <a:r>
              <a:rPr lang="sr-Latn-RS" dirty="0" smtClean="0">
                <a:latin typeface="Arial Black" pitchFamily="34" charset="0"/>
              </a:rPr>
              <a:t>Dopunska literatura</a:t>
            </a:r>
          </a:p>
          <a:p>
            <a:r>
              <a:rPr lang="sr-Latn-RS" dirty="0" smtClean="0">
                <a:latin typeface="Arial Black" pitchFamily="34" charset="0"/>
              </a:rPr>
              <a:t>1. Ivić, I.,</a:t>
            </a:r>
            <a:r>
              <a:rPr lang="sr-Latn-CS" b="1" dirty="0" smtClean="0"/>
              <a:t> Аškanović M,  Atanacković </a:t>
            </a:r>
            <a:r>
              <a:rPr lang="sr-Latn-CS" b="1" dirty="0" smtClean="0"/>
              <a:t>,N i </a:t>
            </a:r>
            <a:r>
              <a:rPr lang="sr-Latn-CS" b="1" dirty="0" smtClean="0"/>
              <a:t>J. Novak</a:t>
            </a:r>
            <a:r>
              <a:rPr lang="sr-Latn-CS" dirty="0" smtClean="0"/>
              <a:t> (</a:t>
            </a:r>
            <a:r>
              <a:rPr lang="sr-Latn-CS" dirty="0" smtClean="0">
                <a:latin typeface="Arial Black" pitchFamily="34" charset="0"/>
              </a:rPr>
              <a:t>2007). Razvojna mapa. Beograd. Kreativni centar. </a:t>
            </a:r>
            <a:endParaRPr lang="en-US" dirty="0" smtClean="0">
              <a:latin typeface="Arial Black" pitchFamily="34" charset="0"/>
            </a:endParaRPr>
          </a:p>
          <a:p>
            <a:endParaRPr lang="sr-Latn-RS" dirty="0" smtClean="0">
              <a:latin typeface="Arial Black" pitchFamily="34" charset="0"/>
            </a:endParaRPr>
          </a:p>
          <a:p>
            <a:r>
              <a:rPr lang="sr-Latn-RS" dirty="0" smtClean="0">
                <a:latin typeface="Arial Black" pitchFamily="34" charset="0"/>
              </a:rPr>
              <a:t>2. Ognjenović, P (2010). Psihologija opažanja. Beograd. Zuns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r-Latn-RS" dirty="0" smtClean="0">
                <a:latin typeface="Arial Black" pitchFamily="34" charset="0"/>
              </a:rPr>
              <a:t>Literatura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Temperament</a:t>
            </a: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Mirno spavanje</a:t>
            </a:r>
            <a:endParaRPr lang="en-US" dirty="0" smtClean="0">
              <a:latin typeface="Arial Black" pitchFamily="34" charset="0"/>
            </a:endParaRP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Isprekidano spavanje</a:t>
            </a:r>
            <a:endParaRPr lang="en-US" dirty="0" smtClean="0">
              <a:latin typeface="Arial Black" pitchFamily="34" charset="0"/>
            </a:endParaRP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Pospanost</a:t>
            </a: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Pasivna budnost</a:t>
            </a: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Aktivna budnost</a:t>
            </a: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Plač</a:t>
            </a: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(Wolf, 1966)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>
              <a:defRPr/>
            </a:pPr>
            <a:r>
              <a:rPr lang="sr-Latn-RS" dirty="0" smtClean="0">
                <a:latin typeface="Arial Black" pitchFamily="34" charset="0"/>
              </a:rPr>
              <a:t>Fiziološka stanja novorođenčeta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sr-Latn-RS" sz="2800" dirty="0" smtClean="0">
                <a:solidFill>
                  <a:srgbClr val="FF0000"/>
                </a:solidFill>
                <a:latin typeface="Arial Black" pitchFamily="34" charset="0"/>
              </a:rPr>
              <a:t>Istraživačke metode: </a:t>
            </a:r>
            <a:r>
              <a:rPr lang="sr-Latn-RS" sz="2800" dirty="0" smtClean="0">
                <a:solidFill>
                  <a:schemeClr val="tx2"/>
                </a:solidFill>
                <a:latin typeface="Arial Black" pitchFamily="34" charset="0"/>
              </a:rPr>
              <a:t>Indirektne</a:t>
            </a:r>
          </a:p>
          <a:p>
            <a:pPr>
              <a:defRPr/>
            </a:pPr>
            <a:r>
              <a:rPr lang="sr-Latn-RS" sz="2800" dirty="0" smtClean="0">
                <a:solidFill>
                  <a:srgbClr val="FF0000"/>
                </a:solidFill>
                <a:latin typeface="Arial Black" pitchFamily="34" charset="0"/>
              </a:rPr>
              <a:t>Indikatori </a:t>
            </a:r>
            <a:r>
              <a:rPr lang="sr-Latn-RS" sz="2800" dirty="0" smtClean="0">
                <a:latin typeface="Arial Black" pitchFamily="34" charset="0"/>
              </a:rPr>
              <a:t>              Reakcije deteta</a:t>
            </a:r>
          </a:p>
          <a:p>
            <a:pPr>
              <a:defRPr/>
            </a:pPr>
            <a:r>
              <a:rPr lang="sr-Latn-RS" sz="2800" dirty="0" smtClean="0">
                <a:latin typeface="Arial Black" pitchFamily="34" charset="0"/>
              </a:rPr>
              <a:t>a) umirivanje</a:t>
            </a:r>
          </a:p>
          <a:p>
            <a:pPr>
              <a:defRPr/>
            </a:pPr>
            <a:r>
              <a:rPr lang="sr-Latn-RS" sz="2800" dirty="0" smtClean="0">
                <a:latin typeface="Arial Black" pitchFamily="34" charset="0"/>
              </a:rPr>
              <a:t>b) pojačana budnost (pažnja)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sr-Latn-RS" sz="2800" dirty="0" smtClean="0">
                <a:latin typeface="Arial Black" pitchFamily="34" charset="0"/>
              </a:rPr>
              <a:t>c)  uznemirenost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sr-Latn-CS" sz="2000" dirty="0" smtClean="0">
                <a:latin typeface="Arial Black" pitchFamily="34" charset="0"/>
              </a:rPr>
              <a:t>Mere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preferencije</a:t>
            </a:r>
            <a:endParaRPr lang="en-US" sz="2000" dirty="0" smtClean="0"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sr-Latn-CS" sz="2000" dirty="0" smtClean="0">
                <a:latin typeface="Arial Black" pitchFamily="34" charset="0"/>
              </a:rPr>
              <a:t>Mere</a:t>
            </a:r>
            <a:r>
              <a:rPr lang="en-US" sz="2000" dirty="0" smtClean="0">
                <a:latin typeface="Arial Black" pitchFamily="34" charset="0"/>
              </a:rPr>
              <a:t> habit</a:t>
            </a:r>
            <a:r>
              <a:rPr lang="sr-Latn-CS" sz="2000" dirty="0" smtClean="0">
                <a:latin typeface="Arial Black" pitchFamily="34" charset="0"/>
              </a:rPr>
              <a:t>u</a:t>
            </a:r>
            <a:r>
              <a:rPr lang="en-US" sz="2000" dirty="0" err="1" smtClean="0">
                <a:latin typeface="Arial Black" pitchFamily="34" charset="0"/>
              </a:rPr>
              <a:t>acije</a:t>
            </a:r>
            <a:endParaRPr lang="en-US" sz="2000" dirty="0" smtClean="0"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sr-Latn-CS" sz="2000" dirty="0" smtClean="0">
                <a:latin typeface="Arial Black" pitchFamily="34" charset="0"/>
              </a:rPr>
              <a:t>Mere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nenutritivnog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sisanja</a:t>
            </a:r>
            <a:endParaRPr lang="en-US" sz="2000" dirty="0" smtClean="0"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000" dirty="0" smtClean="0">
                <a:latin typeface="Arial Black" pitchFamily="34" charset="0"/>
              </a:rPr>
              <a:t>Mere </a:t>
            </a:r>
            <a:r>
              <a:rPr lang="en-US" sz="2000" dirty="0" err="1" smtClean="0">
                <a:latin typeface="Arial Black" pitchFamily="34" charset="0"/>
              </a:rPr>
              <a:t>brzine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sr</a:t>
            </a:r>
            <a:r>
              <a:rPr lang="sr-Latn-CS" sz="2000" dirty="0" smtClean="0">
                <a:latin typeface="Arial Black" pitchFamily="34" charset="0"/>
              </a:rPr>
              <a:t>čanog rada i disanja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sr-Latn-CS" sz="2000" dirty="0" smtClean="0">
                <a:latin typeface="Arial Black" pitchFamily="34" charset="0"/>
              </a:rPr>
              <a:t>Promene u izrazu lica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sr-Latn-CS" sz="2000" dirty="0" smtClean="0">
                <a:latin typeface="Arial Black" pitchFamily="34" charset="0"/>
              </a:rPr>
              <a:t>Reakcije povlačenja ili približavanja</a:t>
            </a:r>
          </a:p>
          <a:p>
            <a:pPr>
              <a:defRPr/>
            </a:pPr>
            <a:endParaRPr lang="sr-Latn-RS" sz="2800" dirty="0" smtClean="0">
              <a:latin typeface="Arial Black" pitchFamily="34" charset="0"/>
            </a:endParaRPr>
          </a:p>
          <a:p>
            <a:pPr>
              <a:defRPr/>
            </a:pPr>
            <a:endParaRPr lang="sr-Latn-RS" sz="2800" dirty="0" smtClean="0">
              <a:latin typeface="Arial Black" pitchFamily="34" charset="0"/>
            </a:endParaRPr>
          </a:p>
          <a:p>
            <a:pPr>
              <a:defRPr/>
            </a:pPr>
            <a:endParaRPr lang="en-US" sz="2800" dirty="0">
              <a:latin typeface="Arial Black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sr-Latn-RS" dirty="0" smtClean="0">
                <a:latin typeface="Arial Black" pitchFamily="34" charset="0"/>
              </a:rPr>
              <a:t>Senzorne sposobnosti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40964" name="Right Arrow 6"/>
          <p:cNvSpPr>
            <a:spLocks noChangeArrowheads="1"/>
          </p:cNvSpPr>
          <p:nvPr/>
        </p:nvSpPr>
        <p:spPr bwMode="auto">
          <a:xfrm>
            <a:off x="3429000" y="19812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endParaRPr lang="sr-Latn-RS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sr-Latn-RS" sz="2000" dirty="0" smtClean="0">
                <a:solidFill>
                  <a:srgbClr val="FF0000"/>
                </a:solidFill>
                <a:latin typeface="Arial Black" pitchFamily="34" charset="0"/>
              </a:rPr>
              <a:t>Moroov refleks</a:t>
            </a:r>
            <a:r>
              <a:rPr lang="sr-Latn-RS" sz="2000" dirty="0" smtClean="0">
                <a:latin typeface="Arial Black" pitchFamily="34" charset="0"/>
              </a:rPr>
              <a:t> refleks grljenja</a:t>
            </a:r>
            <a:r>
              <a:rPr lang="sr-Latn-RS" sz="2000" dirty="0" smtClean="0">
                <a:solidFill>
                  <a:srgbClr val="FF0000"/>
                </a:solidFill>
                <a:latin typeface="Arial Black" pitchFamily="34" charset="0"/>
              </a:rPr>
              <a:t> –</a:t>
            </a:r>
            <a:r>
              <a:rPr lang="sr-Latn-RS" sz="2000" dirty="0" smtClean="0">
                <a:latin typeface="Arial Black" pitchFamily="34" charset="0"/>
              </a:rPr>
              <a:t> specijalizovani, automatizovani odgovor na jak zvuk; : lepezasto širi ruke, a onda u luku vraća ka grudima(Bower, 1976)</a:t>
            </a:r>
          </a:p>
          <a:p>
            <a:pPr>
              <a:defRPr/>
            </a:pPr>
            <a:r>
              <a:rPr lang="sr-Latn-RS" sz="2000" dirty="0" smtClean="0">
                <a:solidFill>
                  <a:srgbClr val="FF0000"/>
                </a:solidFill>
                <a:latin typeface="Arial Black" pitchFamily="34" charset="0"/>
              </a:rPr>
              <a:t>Sposobnost diskrimninacije akustičnih draži</a:t>
            </a:r>
          </a:p>
          <a:p>
            <a:pPr>
              <a:defRPr/>
            </a:pPr>
            <a:r>
              <a:rPr lang="sr-Latn-RS" sz="2000" dirty="0" smtClean="0">
                <a:latin typeface="Arial Black" pitchFamily="34" charset="0"/>
              </a:rPr>
              <a:t>Niskofrekventni, ritmični zvuci umiruju dete</a:t>
            </a:r>
          </a:p>
          <a:p>
            <a:pPr>
              <a:defRPr/>
            </a:pPr>
            <a:r>
              <a:rPr lang="sr-Latn-RS" sz="2000" dirty="0" smtClean="0">
                <a:latin typeface="Arial Black" pitchFamily="34" charset="0"/>
              </a:rPr>
              <a:t>Ljudski glas izaziva reakciju aktivne budnosti  prodorni, iznenadni zvuci deluju uznemirujuće</a:t>
            </a:r>
          </a:p>
          <a:p>
            <a:pPr>
              <a:defRPr/>
            </a:pPr>
            <a:r>
              <a:rPr lang="sr-Latn-RS" sz="2000" dirty="0" smtClean="0">
                <a:latin typeface="Arial Black" pitchFamily="34" charset="0"/>
              </a:rPr>
              <a:t>4. dan razlikuje glas majke od glasova drugih  žena, nema  diskriminacije očevog  glasa (De Casperi,1976).</a:t>
            </a:r>
          </a:p>
          <a:p>
            <a:pPr>
              <a:defRPr/>
            </a:pPr>
            <a:r>
              <a:rPr lang="sr-Latn-RS" sz="2000" dirty="0" smtClean="0">
                <a:latin typeface="Arial Black" pitchFamily="34" charset="0"/>
              </a:rPr>
              <a:t>U prvom mesecu diferencirano reaguje na pojedine glasove ljudskog govora</a:t>
            </a:r>
            <a:r>
              <a:rPr lang="sr-Latn-CS" sz="2000" dirty="0" smtClean="0">
                <a:latin typeface="Arial Black" pitchFamily="34" charset="0"/>
              </a:rPr>
              <a:t>(Aslin i sar. 1983)</a:t>
            </a:r>
            <a:endParaRPr lang="sr-Latn-RS" sz="2000" dirty="0" smtClean="0">
              <a:latin typeface="Arial Black" pitchFamily="34" charset="0"/>
            </a:endParaRPr>
          </a:p>
          <a:p>
            <a:pPr>
              <a:defRPr/>
            </a:pP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P</a:t>
            </a:r>
            <a:r>
              <a:rPr lang="sr-Latn-RS" sz="2000" dirty="0" smtClean="0">
                <a:solidFill>
                  <a:srgbClr val="FF0000"/>
                </a:solidFill>
                <a:latin typeface="Arial Black" pitchFamily="34" charset="0"/>
              </a:rPr>
              <a:t>očetna lokalizacija izvora zvuka</a:t>
            </a:r>
            <a:endParaRPr lang="sr-Latn-CS" sz="1800" dirty="0" smtClean="0"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>
              <a:latin typeface="Arial Black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sr-Latn-RS" dirty="0" smtClean="0">
                <a:latin typeface="Arial Black" pitchFamily="34" charset="0"/>
              </a:rPr>
              <a:t>Čulo sluha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latin typeface="Arial Black" pitchFamily="34" charset="0"/>
              </a:rPr>
              <a:t>P</a:t>
            </a:r>
            <a:r>
              <a:rPr lang="sr-Latn-RS" sz="2400" dirty="0" smtClean="0">
                <a:latin typeface="Arial Black" pitchFamily="34" charset="0"/>
              </a:rPr>
              <a:t>redrasude o tome da je dete “slepo” po rođenju. Optički živac nastavlja funkcionalni razvoj, nije uspostavljena puna kontrola nad mišićima očne jabućice</a:t>
            </a:r>
          </a:p>
          <a:p>
            <a:pPr>
              <a:defRPr/>
            </a:pPr>
            <a:r>
              <a:rPr lang="sr-Latn-RS" sz="2400" dirty="0" smtClean="0">
                <a:latin typeface="Arial Black" pitchFamily="34" charset="0"/>
              </a:rPr>
              <a:t>Viđenje na blizu, do 20 cm udaljenosti</a:t>
            </a:r>
          </a:p>
          <a:p>
            <a:pPr>
              <a:defRPr/>
            </a:pPr>
            <a:r>
              <a:rPr lang="sr-Latn-RS" sz="2400" dirty="0" smtClean="0">
                <a:latin typeface="Arial Black" pitchFamily="34" charset="0"/>
              </a:rPr>
              <a:t>Razlikovanje svetla i tame (pupilarni refleks)</a:t>
            </a:r>
          </a:p>
          <a:p>
            <a:pPr>
              <a:defRPr/>
            </a:pPr>
            <a:r>
              <a:rPr lang="sr-Latn-RS" sz="2400" dirty="0" smtClean="0">
                <a:solidFill>
                  <a:srgbClr val="FF0000"/>
                </a:solidFill>
                <a:latin typeface="Arial Black" pitchFamily="34" charset="0"/>
              </a:rPr>
              <a:t>Dve vizuelne reakcije </a:t>
            </a:r>
            <a:endParaRPr lang="sr-Latn-RS" sz="2400" dirty="0" smtClean="0">
              <a:latin typeface="Arial Black" pitchFamily="34" charset="0"/>
            </a:endParaRPr>
          </a:p>
          <a:p>
            <a:pPr>
              <a:defRPr/>
            </a:pPr>
            <a:r>
              <a:rPr lang="sr-Latn-RS" sz="2400" dirty="0" smtClean="0">
                <a:latin typeface="Arial Black" pitchFamily="34" charset="0"/>
              </a:rPr>
              <a:t>a) fiksacija, usresrđenje</a:t>
            </a:r>
          </a:p>
          <a:p>
            <a:pPr>
              <a:defRPr/>
            </a:pPr>
            <a:r>
              <a:rPr lang="sr-Latn-RS" sz="2400" dirty="0" smtClean="0">
                <a:latin typeface="Arial Black" pitchFamily="34" charset="0"/>
              </a:rPr>
              <a:t>b) praćenje pogledom predmeta koji se kreće 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sr-Latn-RS" dirty="0" smtClean="0">
                <a:latin typeface="Arial Black" pitchFamily="34" charset="0"/>
              </a:rPr>
              <a:t>Čulo vida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Kabinet za ispitivanje 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44035" name="Content Placeholder 3"/>
          <p:cNvPicPr>
            <a:picLocks noGrp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725613"/>
            <a:ext cx="4038600" cy="40386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105400" y="1481138"/>
            <a:ext cx="4038600" cy="4525962"/>
          </a:xfrm>
        </p:spPr>
        <p:txBody>
          <a:bodyPr/>
          <a:lstStyle/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Preferencija socijalnih draži</a:t>
            </a: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Preferencija poznatih draži</a:t>
            </a: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Preferencija pokretnih draži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Senzorne kompetencije</a:t>
            </a:r>
          </a:p>
          <a:p>
            <a:pPr>
              <a:buFont typeface="Wingdings" pitchFamily="2" charset="2"/>
              <a:buNone/>
              <a:defRPr/>
            </a:pPr>
            <a:r>
              <a:rPr lang="sr-Latn-RS" dirty="0" smtClean="0">
                <a:latin typeface="Arial Black" pitchFamily="34" charset="0"/>
              </a:rPr>
              <a:t>Lokalizavija draži</a:t>
            </a:r>
          </a:p>
          <a:p>
            <a:pPr>
              <a:buFont typeface="Wingdings" pitchFamily="2" charset="2"/>
              <a:buNone/>
              <a:defRPr/>
            </a:pPr>
            <a:r>
              <a:rPr lang="sr-Latn-RS" dirty="0" smtClean="0">
                <a:latin typeface="Arial Black" pitchFamily="34" charset="0"/>
              </a:rPr>
              <a:t>Diskriminacija draži</a:t>
            </a:r>
          </a:p>
          <a:p>
            <a:pPr>
              <a:buFont typeface="Wingdings" pitchFamily="2" charset="2"/>
              <a:buNone/>
              <a:defRPr/>
            </a:pPr>
            <a:r>
              <a:rPr lang="sr-Latn-RS" dirty="0" smtClean="0">
                <a:latin typeface="Arial Black" pitchFamily="34" charset="0"/>
              </a:rPr>
              <a:t>Preferencija draži </a:t>
            </a:r>
          </a:p>
          <a:p>
            <a:pPr>
              <a:defRPr/>
            </a:pPr>
            <a:r>
              <a:rPr lang="sr-Latn-CS" sz="2000" b="1" dirty="0" smtClean="0">
                <a:latin typeface="Arial Black" pitchFamily="34" charset="0"/>
              </a:rPr>
              <a:t>Novorođenčad pozitivno reaguju na mirise jagoda, banana, vanile, a negativno na mirise pokvarenih jaja, ribe (</a:t>
            </a:r>
            <a:r>
              <a:rPr lang="en-US" sz="2000" b="1" dirty="0" smtClean="0">
                <a:latin typeface="Arial Black" pitchFamily="34" charset="0"/>
              </a:rPr>
              <a:t>Steiner, 1979). </a:t>
            </a:r>
            <a:endParaRPr lang="sr-Latn-CS" sz="2000" b="1" dirty="0" smtClean="0">
              <a:latin typeface="Arial Black" pitchFamily="34" charset="0"/>
            </a:endParaRPr>
          </a:p>
          <a:p>
            <a:pPr algn="just">
              <a:defRPr/>
            </a:pPr>
            <a:r>
              <a:rPr lang="sr-Latn-CS" sz="2000" b="1" dirty="0" smtClean="0">
                <a:latin typeface="Arial Black" pitchFamily="34" charset="0"/>
              </a:rPr>
              <a:t>Krajem prve nedelje života novorođenčad mogu da razlikuju miris grudi njihove majke od mirisa grudi drugih žena (Mac Farlane, 1975) </a:t>
            </a:r>
            <a:endParaRPr lang="en-US" sz="2000" b="1" dirty="0" smtClean="0">
              <a:latin typeface="Arial Black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sr-Latn-RS" dirty="0" smtClean="0">
                <a:latin typeface="Arial Black" pitchFamily="34" charset="0"/>
              </a:rPr>
              <a:t>Čulo mirisa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Diskriminacija osnovnih gustativnih draži</a:t>
            </a: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Preferencija za slatko</a:t>
            </a: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Veliki broj gustativnih ćelija (proširena osetljivost) zone oseta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sr-Latn-RS" dirty="0" smtClean="0">
                <a:latin typeface="Arial Black" pitchFamily="34" charset="0"/>
              </a:rPr>
              <a:t>Čulo ukusa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RS" sz="2400" dirty="0" smtClean="0">
                <a:latin typeface="Arial Black" pitchFamily="34" charset="0"/>
              </a:rPr>
              <a:t>Globalna (krupna) motorika</a:t>
            </a:r>
          </a:p>
          <a:p>
            <a:pPr>
              <a:defRPr/>
            </a:pPr>
            <a:r>
              <a:rPr lang="sr-Latn-RS" sz="2400" dirty="0" smtClean="0">
                <a:latin typeface="Arial Black" pitchFamily="34" charset="0"/>
              </a:rPr>
              <a:t>Specijalizovani poreti (refleksi)</a:t>
            </a:r>
          </a:p>
          <a:p>
            <a:pPr>
              <a:defRPr/>
            </a:pPr>
            <a:r>
              <a:rPr lang="sr-Latn-RS" sz="2400" dirty="0" smtClean="0">
                <a:solidFill>
                  <a:srgbClr val="FF0000"/>
                </a:solidFill>
                <a:latin typeface="Arial Black" pitchFamily="34" charset="0"/>
              </a:rPr>
              <a:t>Refleksi </a:t>
            </a:r>
            <a:r>
              <a:rPr lang="sr-Latn-RS" sz="2400" dirty="0" smtClean="0">
                <a:latin typeface="Arial Black" pitchFamily="34" charset="0"/>
              </a:rPr>
              <a:t>su urođeni, automatizovani, uniformni motorički odgovori na određene draži,sa vitalno važnom zaštitnom funkcijom (treptanje, gutanje, kijanje, kašljanje)</a:t>
            </a:r>
          </a:p>
          <a:p>
            <a:pPr>
              <a:defRPr/>
            </a:pPr>
            <a:r>
              <a:rPr lang="sr-Latn-RS" sz="2400" dirty="0" smtClean="0">
                <a:latin typeface="Arial Black" pitchFamily="34" charset="0"/>
              </a:rPr>
              <a:t>a) refleksi koji opstaju tokom života</a:t>
            </a:r>
          </a:p>
          <a:p>
            <a:pPr>
              <a:defRPr/>
            </a:pPr>
            <a:r>
              <a:rPr lang="sr-Latn-RS" sz="2400" dirty="0" smtClean="0">
                <a:latin typeface="Arial Black" pitchFamily="34" charset="0"/>
              </a:rPr>
              <a:t>b) refleksi koji se usavršavaju (sisanja, hvatanja)</a:t>
            </a:r>
          </a:p>
          <a:p>
            <a:pPr>
              <a:defRPr/>
            </a:pPr>
            <a:r>
              <a:rPr lang="sr-Latn-RS" sz="2400" dirty="0" smtClean="0">
                <a:latin typeface="Arial Black" pitchFamily="34" charset="0"/>
              </a:rPr>
              <a:t>c) refelksi koji se gube</a:t>
            </a:r>
          </a:p>
          <a:p>
            <a:pPr>
              <a:defRPr/>
            </a:pPr>
            <a:endParaRPr lang="en-US" sz="2400" dirty="0">
              <a:latin typeface="Arial Black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>
                <a:latin typeface="Arial Black" pitchFamily="34" charset="0"/>
              </a:rPr>
              <a:t>M</a:t>
            </a:r>
            <a:r>
              <a:rPr lang="sr-Latn-RS" dirty="0" smtClean="0">
                <a:latin typeface="Arial Black" pitchFamily="34" charset="0"/>
              </a:rPr>
              <a:t>otoričke sposobnosti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RS" sz="2400" dirty="0" smtClean="0">
                <a:solidFill>
                  <a:srgbClr val="FF0000"/>
                </a:solidFill>
                <a:latin typeface="Arial Black" pitchFamily="34" charset="0"/>
              </a:rPr>
              <a:t>Dijagnostička vrednost</a:t>
            </a:r>
          </a:p>
          <a:p>
            <a:pPr>
              <a:defRPr/>
            </a:pPr>
            <a:r>
              <a:rPr lang="sr-Latn-RS" sz="2400" dirty="0" smtClean="0">
                <a:latin typeface="Arial Black" pitchFamily="34" charset="0"/>
              </a:rPr>
              <a:t>Babinski refleks</a:t>
            </a:r>
          </a:p>
          <a:p>
            <a:pPr>
              <a:defRPr/>
            </a:pPr>
            <a:r>
              <a:rPr lang="sr-Latn-RS" sz="2400" dirty="0" smtClean="0">
                <a:latin typeface="Arial Black" pitchFamily="34" charset="0"/>
              </a:rPr>
              <a:t>Darvinov refleks</a:t>
            </a:r>
          </a:p>
          <a:p>
            <a:pPr>
              <a:defRPr/>
            </a:pPr>
            <a:r>
              <a:rPr lang="sr-Latn-RS" sz="2400" dirty="0" smtClean="0">
                <a:latin typeface="Arial Black" pitchFamily="34" charset="0"/>
              </a:rPr>
              <a:t>Moorov refleks</a:t>
            </a:r>
          </a:p>
          <a:p>
            <a:pPr>
              <a:defRPr/>
            </a:pPr>
            <a:r>
              <a:rPr lang="sr-Latn-RS" sz="2400" dirty="0" smtClean="0">
                <a:latin typeface="Arial Black" pitchFamily="34" charset="0"/>
              </a:rPr>
              <a:t>Refleks  stepovanja</a:t>
            </a:r>
          </a:p>
          <a:p>
            <a:pPr>
              <a:defRPr/>
            </a:pPr>
            <a:r>
              <a:rPr lang="sr-Latn-RS" sz="2400" dirty="0" smtClean="0">
                <a:latin typeface="Arial Black" pitchFamily="34" charset="0"/>
              </a:rPr>
              <a:t>Refleks plivanja</a:t>
            </a:r>
            <a:endParaRPr lang="en-US" sz="2400" dirty="0" smtClean="0">
              <a:latin typeface="Arial Black" pitchFamily="34" charset="0"/>
            </a:endParaRPr>
          </a:p>
          <a:p>
            <a:pPr>
              <a:defRPr/>
            </a:pPr>
            <a:endParaRPr lang="en-US" sz="2400" dirty="0">
              <a:latin typeface="Arial Black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sr-Latn-RS" dirty="0" smtClean="0">
                <a:latin typeface="Arial Black" pitchFamily="34" charset="0"/>
              </a:rPr>
              <a:t>Refleksi koji se gube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Refleksi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novoro</a:t>
            </a:r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đ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enceta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Reakcije na jak zvuk(1) reakcija na draženje dlana (2) Reakcija na dodirivanje podloge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49156" name="Picture 2" descr="http://www.mamaibeba.rs/images/stories/refleksi-novorodjencet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749550" y="1036638"/>
            <a:ext cx="4995000" cy="3996000"/>
          </a:xfr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sr-Latn-RS" dirty="0" smtClean="0">
              <a:latin typeface="Arial Black" pitchFamily="34" charset="0"/>
            </a:endParaRPr>
          </a:p>
          <a:p>
            <a:r>
              <a:rPr lang="sr-Latn-RS" dirty="0" smtClean="0">
                <a:latin typeface="Arial Black" pitchFamily="34" charset="0"/>
              </a:rPr>
              <a:t>Šta su SMF?</a:t>
            </a:r>
          </a:p>
          <a:p>
            <a:r>
              <a:rPr lang="sr-Latn-RS" dirty="0" smtClean="0">
                <a:latin typeface="Arial Black" pitchFamily="34" charset="0"/>
              </a:rPr>
              <a:t>Organske </a:t>
            </a:r>
            <a:r>
              <a:rPr lang="sr-Latn-RS" dirty="0" smtClean="0">
                <a:latin typeface="Arial Black" pitchFamily="34" charset="0"/>
              </a:rPr>
              <a:t>osnove psihičkog života: nervni sistem, endokrini sistem, čula i mišići</a:t>
            </a:r>
          </a:p>
          <a:p>
            <a:r>
              <a:rPr lang="sr-Latn-RS" dirty="0" smtClean="0">
                <a:latin typeface="Arial Black" pitchFamily="34" charset="0"/>
              </a:rPr>
              <a:t>Razvojnopsihološki okvir proučavanja:</a:t>
            </a:r>
          </a:p>
          <a:p>
            <a:pPr lvl="1"/>
            <a:r>
              <a:rPr lang="sr-Latn-RS" dirty="0" smtClean="0">
                <a:latin typeface="Arial Black" pitchFamily="34" charset="0"/>
              </a:rPr>
              <a:t>Uredan organski razvoj nužan, ali ne i dovoljan uslov za uredan psihički razvoj </a:t>
            </a:r>
            <a:r>
              <a:rPr lang="sr-Latn-RS" dirty="0" smtClean="0">
                <a:latin typeface="Arial Black" pitchFamily="34" charset="0"/>
              </a:rPr>
              <a:t>deteta</a:t>
            </a:r>
          </a:p>
          <a:p>
            <a:pPr lvl="1">
              <a:buNone/>
            </a:pPr>
            <a:r>
              <a:rPr lang="en-US" sz="2800" dirty="0" err="1" smtClean="0">
                <a:latin typeface="Arial Black" pitchFamily="34" charset="0"/>
              </a:rPr>
              <a:t>Razvojni</a:t>
            </a:r>
            <a:r>
              <a:rPr lang="sr-Latn-RS" sz="2800" dirty="0" smtClean="0">
                <a:latin typeface="Arial Black" pitchFamily="34" charset="0"/>
              </a:rPr>
              <a:t> mehanizmi</a:t>
            </a:r>
          </a:p>
          <a:p>
            <a:pPr lvl="1">
              <a:buNone/>
            </a:pPr>
            <a:r>
              <a:rPr lang="sr-Latn-RS" dirty="0" smtClean="0">
                <a:latin typeface="Arial Black" pitchFamily="34" charset="0"/>
              </a:rPr>
              <a:t>Sazrevanje, učenje, aktivnost pojedinca</a:t>
            </a:r>
          </a:p>
          <a:p>
            <a:pPr lvl="1">
              <a:buNone/>
            </a:pPr>
            <a:endParaRPr lang="sr-Latn-RS" dirty="0" smtClean="0">
              <a:latin typeface="Arial Black" pitchFamily="34" charset="0"/>
            </a:endParaRPr>
          </a:p>
          <a:p>
            <a:pPr lvl="1">
              <a:buNone/>
            </a:pPr>
            <a:r>
              <a:rPr lang="sr-Latn-RS" sz="2800" dirty="0" smtClean="0">
                <a:latin typeface="Arial Black" pitchFamily="34" charset="0"/>
              </a:rPr>
              <a:t>Kontroverza: nasleđe vs. sredina</a:t>
            </a:r>
          </a:p>
          <a:p>
            <a:pPr lvl="1"/>
            <a:endParaRPr lang="sr-Latn-RS" dirty="0" smtClean="0">
              <a:latin typeface="Arial Black" pitchFamily="34" charset="0"/>
            </a:endParaRPr>
          </a:p>
          <a:p>
            <a:pPr lvl="1"/>
            <a:endParaRPr lang="sr-Latn-RS" dirty="0" smtClean="0">
              <a:latin typeface="Arial Black" pitchFamily="34" charset="0"/>
            </a:endParaRPr>
          </a:p>
          <a:p>
            <a:endParaRPr lang="sr-Latn-RS" dirty="0" smtClean="0">
              <a:latin typeface="Arial Black" pitchFamily="34" charset="0"/>
            </a:endParaRPr>
          </a:p>
          <a:p>
            <a:endParaRPr lang="sr-Latn-RS" dirty="0" smtClean="0">
              <a:latin typeface="Arial Black" pitchFamily="34" charset="0"/>
            </a:endParaRPr>
          </a:p>
          <a:p>
            <a:endParaRPr lang="sr-Latn-RS" dirty="0" smtClean="0">
              <a:latin typeface="Arial Black" pitchFamily="34" charset="0"/>
            </a:endParaRPr>
          </a:p>
          <a:p>
            <a:pPr>
              <a:buNone/>
            </a:pPr>
            <a:endParaRPr lang="sr-Latn-RS" dirty="0" smtClean="0">
              <a:latin typeface="Arial Black" pitchFamily="34" charset="0"/>
            </a:endParaRPr>
          </a:p>
          <a:p>
            <a:pPr>
              <a:buNone/>
            </a:pPr>
            <a:endParaRPr lang="sr-Latn-RS" dirty="0" smtClean="0">
              <a:latin typeface="Arial Black" pitchFamily="34" charset="0"/>
            </a:endParaRPr>
          </a:p>
          <a:p>
            <a:endParaRPr lang="en-US" dirty="0" smtClean="0">
              <a:latin typeface="Arial Black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sr-Latn-RS" dirty="0" smtClean="0">
                <a:latin typeface="Arial Black" pitchFamily="34" charset="0"/>
              </a:rPr>
              <a:t>SMF: </a:t>
            </a:r>
            <a:r>
              <a:rPr lang="sr-Latn-RS" dirty="0" smtClean="0">
                <a:latin typeface="Arial Black" pitchFamily="34" charset="0"/>
              </a:rPr>
              <a:t>PRIRODA I NJIHOV ZNAČAJ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Prvi razvojni paradoks (Vigotski)</a:t>
            </a: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Visoka bespomoćnost pri rođenju (fetilizacija)</a:t>
            </a: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Potrebe deteta i ograničena sredstva komunikacije</a:t>
            </a: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Afektivna i kognitivna razmena</a:t>
            </a:r>
          </a:p>
          <a:p>
            <a:pPr>
              <a:defRPr/>
            </a:pPr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Socijalno posredovanje </a:t>
            </a:r>
            <a:r>
              <a:rPr lang="sr-Latn-RS" dirty="0" smtClean="0">
                <a:latin typeface="Arial Black" pitchFamily="34" charset="0"/>
              </a:rPr>
              <a:t>u zadovoljenju dečjih potreba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>
              <a:defRPr/>
            </a:pPr>
            <a:r>
              <a:rPr lang="sr-Latn-RS" dirty="0" smtClean="0">
                <a:latin typeface="Arial Black" pitchFamily="34" charset="0"/>
              </a:rPr>
              <a:t>Optimalna sredina za novorođenče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endParaRPr lang="sr-Latn-RS" sz="4400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 algn="ctr">
              <a:defRPr/>
            </a:pPr>
            <a:endParaRPr lang="en-US" sz="4400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 algn="ctr">
              <a:defRPr/>
            </a:pPr>
            <a:endParaRPr lang="sr-Latn-RS" sz="4400" dirty="0" smtClean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>
              <a:defRPr/>
            </a:pPr>
            <a:r>
              <a:rPr lang="en-US" dirty="0" smtClean="0">
                <a:latin typeface="Arial Black" pitchFamily="34" charset="0"/>
              </a:rPr>
              <a:t>TELESNI RAZVOJ</a:t>
            </a:r>
            <a:r>
              <a:rPr lang="sr-Latn-RS" dirty="0" smtClean="0">
                <a:latin typeface="Arial Black" pitchFamily="34" charset="0"/>
              </a:rPr>
              <a:t/>
            </a:r>
            <a:br>
              <a:rPr lang="sr-Latn-RS" dirty="0" smtClean="0">
                <a:latin typeface="Arial Black" pitchFamily="34" charset="0"/>
              </a:rPr>
            </a:br>
            <a:endParaRPr lang="en-US" dirty="0"/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0" name="rectole0000000019"/>
          <p:cNvGraphicFramePr>
            <a:graphicFrameLocks noChangeAspect="1"/>
          </p:cNvGraphicFramePr>
          <p:nvPr/>
        </p:nvGraphicFramePr>
        <p:xfrm>
          <a:off x="2209800" y="1600200"/>
          <a:ext cx="5105400" cy="3676650"/>
        </p:xfrm>
        <a:graphic>
          <a:graphicData uri="http://schemas.openxmlformats.org/presentationml/2006/ole">
            <p:oleObj spid="_x0000_s3074" name="Picture" r:id="rId3" imgW="0" imgH="0" progId="StaticMetafile">
              <p:embed/>
            </p:oleObj>
          </a:graphicData>
        </a:graphic>
      </p:graphicFrame>
      <p:pic>
        <p:nvPicPr>
          <p:cNvPr id="2054" name="Picture 5" descr="C:\Users\Djordje\Desktop\unna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657600"/>
            <a:ext cx="3216275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Anatomsko  i fiziološko sarevanje organizma</a:t>
            </a: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Porast težine i visine</a:t>
            </a:r>
            <a:endParaRPr lang="en-US" dirty="0" smtClean="0">
              <a:latin typeface="Arial Black" pitchFamily="34" charset="0"/>
            </a:endParaRPr>
          </a:p>
          <a:p>
            <a:pPr>
              <a:defRPr/>
            </a:pPr>
            <a:r>
              <a:rPr lang="en-US" dirty="0" err="1" smtClean="0">
                <a:latin typeface="Arial Black" pitchFamily="34" charset="0"/>
              </a:rPr>
              <a:t>Rast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kostiju</a:t>
            </a:r>
            <a:r>
              <a:rPr lang="en-US" dirty="0" smtClean="0">
                <a:latin typeface="Arial Black" pitchFamily="34" charset="0"/>
              </a:rPr>
              <a:t> i mi</a:t>
            </a:r>
            <a:r>
              <a:rPr lang="sr-Latn-RS" dirty="0" smtClean="0">
                <a:latin typeface="Arial Black" pitchFamily="34" charset="0"/>
              </a:rPr>
              <a:t>š</a:t>
            </a:r>
            <a:r>
              <a:rPr lang="en-US" dirty="0" smtClean="0">
                <a:latin typeface="Arial Black" pitchFamily="34" charset="0"/>
              </a:rPr>
              <a:t>i</a:t>
            </a:r>
            <a:r>
              <a:rPr lang="sr-Latn-RS" dirty="0" smtClean="0">
                <a:latin typeface="Arial Black" pitchFamily="34" charset="0"/>
              </a:rPr>
              <a:t>ć</a:t>
            </a:r>
            <a:r>
              <a:rPr lang="en-US" dirty="0" smtClean="0">
                <a:latin typeface="Arial Black" pitchFamily="34" charset="0"/>
              </a:rPr>
              <a:t>a</a:t>
            </a:r>
            <a:endParaRPr lang="sr-Latn-RS" dirty="0" smtClean="0">
              <a:latin typeface="Arial Black" pitchFamily="34" charset="0"/>
            </a:endParaRP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Promena proporcije tela</a:t>
            </a: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Sazrevanje fizioloških sistema</a:t>
            </a: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Razvoj nervnog sistema</a:t>
            </a: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Razvoj endokrinog sistema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>
              <a:defRPr/>
            </a:pPr>
            <a:r>
              <a:rPr lang="sr-Latn-RS" dirty="0" smtClean="0">
                <a:latin typeface="Arial Black" pitchFamily="34" charset="0"/>
              </a:rPr>
              <a:t>Osnovne linije </a:t>
            </a:r>
            <a:br>
              <a:rPr lang="sr-Latn-RS" dirty="0" smtClean="0">
                <a:latin typeface="Arial Black" pitchFamily="34" charset="0"/>
              </a:rPr>
            </a:br>
            <a:r>
              <a:rPr lang="sr-Latn-RS" dirty="0" smtClean="0">
                <a:latin typeface="Arial Black" pitchFamily="34" charset="0"/>
              </a:rPr>
              <a:t>telesnog razvoja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Arial Black" pitchFamily="34" charset="0"/>
              </a:rPr>
              <a:t>Nasledni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Black" pitchFamily="34" charset="0"/>
              </a:rPr>
              <a:t>faktori</a:t>
            </a:r>
            <a:endParaRPr lang="sr-Latn-RS" sz="2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r-Latn-RS" sz="2800" dirty="0" smtClean="0">
                <a:solidFill>
                  <a:srgbClr val="FF0000"/>
                </a:solidFill>
                <a:latin typeface="Arial Black" pitchFamily="34" charset="0"/>
              </a:rPr>
              <a:t>Sredinski faktori (</a:t>
            </a:r>
            <a:r>
              <a:rPr lang="en-US" sz="2800" dirty="0" err="1" smtClean="0">
                <a:solidFill>
                  <a:srgbClr val="FF0000"/>
                </a:solidFill>
                <a:latin typeface="Arial Black" pitchFamily="34" charset="0"/>
              </a:rPr>
              <a:t>Ishrana</a:t>
            </a:r>
            <a:r>
              <a:rPr lang="sr-Latn-RS" sz="2800" dirty="0" smtClean="0">
                <a:solidFill>
                  <a:srgbClr val="FF0000"/>
                </a:solidFill>
                <a:latin typeface="Arial Black" pitchFamily="34" charset="0"/>
              </a:rPr>
              <a:t>)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Arial Black" pitchFamily="34" charset="0"/>
              </a:rPr>
              <a:t>Telesne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Black" pitchFamily="34" charset="0"/>
              </a:rPr>
              <a:t>ve</a:t>
            </a:r>
            <a:r>
              <a:rPr lang="sr-Latn-CS" sz="2800" dirty="0" smtClean="0">
                <a:solidFill>
                  <a:srgbClr val="FF0000"/>
                </a:solidFill>
                <a:latin typeface="Arial Black" pitchFamily="34" charset="0"/>
              </a:rPr>
              <a:t>žbe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r-Latn-CS" sz="2800" dirty="0" smtClean="0">
                <a:latin typeface="Arial Black" pitchFamily="34" charset="0"/>
              </a:rPr>
              <a:t>Zlostavljanje i psihičke traume utiču na rad pitu</a:t>
            </a:r>
            <a:r>
              <a:rPr lang="en-US" sz="2800" dirty="0" err="1" smtClean="0">
                <a:latin typeface="Arial Black" pitchFamily="34" charset="0"/>
              </a:rPr>
              <a:t>ral</a:t>
            </a:r>
            <a:r>
              <a:rPr lang="sr-Latn-CS" sz="2800" dirty="0" smtClean="0">
                <a:latin typeface="Arial Black" pitchFamily="34" charset="0"/>
              </a:rPr>
              <a:t>ne žlezde, što u</a:t>
            </a:r>
            <a:r>
              <a:rPr lang="en-US" sz="2800" dirty="0" err="1" smtClean="0">
                <a:latin typeface="Arial Black" pitchFamily="34" charset="0"/>
              </a:rPr>
              <a:t>spor</a:t>
            </a:r>
            <a:r>
              <a:rPr lang="sr-Latn-CS" sz="2800" dirty="0" smtClean="0">
                <a:latin typeface="Arial Black" pitchFamily="34" charset="0"/>
              </a:rPr>
              <a:t>a</a:t>
            </a:r>
            <a:r>
              <a:rPr lang="en-US" sz="2800" dirty="0" err="1" smtClean="0">
                <a:latin typeface="Arial Black" pitchFamily="34" charset="0"/>
              </a:rPr>
              <a:t>va</a:t>
            </a:r>
            <a:r>
              <a:rPr lang="sr-Latn-CS" sz="2800" dirty="0" smtClean="0">
                <a:latin typeface="Arial Black" pitchFamily="34" charset="0"/>
              </a:rPr>
              <a:t> rast.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sr-Latn-RS" dirty="0" smtClean="0">
                <a:latin typeface="Arial Black" pitchFamily="34" charset="0"/>
              </a:rPr>
              <a:t>Faktori rasta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algn="r">
              <a:defRPr/>
            </a:pPr>
            <a:r>
              <a:rPr lang="sr-Latn-RS" dirty="0" smtClean="0">
                <a:latin typeface="Arial Black" pitchFamily="34" charset="0"/>
              </a:rPr>
              <a:t>Rast težine i visine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397000"/>
          <a:ext cx="6096000" cy="4393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404050"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Arial Black" pitchFamily="34" charset="0"/>
                        </a:rPr>
                        <a:t>Uzrast</a:t>
                      </a:r>
                      <a:endParaRPr lang="en-US" sz="2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Arial Black" pitchFamily="34" charset="0"/>
                        </a:rPr>
                        <a:t>Visina(cm)</a:t>
                      </a:r>
                      <a:endParaRPr lang="en-US" sz="2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Arial Black" pitchFamily="34" charset="0"/>
                        </a:rPr>
                        <a:t>Težina (gr)</a:t>
                      </a:r>
                      <a:endParaRPr lang="en-US" sz="24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404050"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Arial Black" pitchFamily="34" charset="0"/>
                        </a:rPr>
                        <a:t>Novorođenče</a:t>
                      </a:r>
                      <a:endParaRPr lang="en-US" sz="2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Arial Black" pitchFamily="34" charset="0"/>
                        </a:rPr>
                        <a:t>50</a:t>
                      </a:r>
                      <a:endParaRPr lang="en-US" sz="2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Arial Black" pitchFamily="34" charset="0"/>
                        </a:rPr>
                        <a:t>3 500</a:t>
                      </a:r>
                      <a:endParaRPr lang="en-US" sz="24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404050"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Arial Black" pitchFamily="34" charset="0"/>
                        </a:rPr>
                        <a:t>3 meseca</a:t>
                      </a:r>
                      <a:endParaRPr lang="en-US" sz="2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Arial Black" pitchFamily="34" charset="0"/>
                        </a:rPr>
                        <a:t>60</a:t>
                      </a:r>
                      <a:endParaRPr lang="en-US" sz="2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Arial Black" pitchFamily="34" charset="0"/>
                        </a:rPr>
                        <a:t>5 300</a:t>
                      </a:r>
                      <a:endParaRPr lang="en-US" sz="24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404050"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Arial Black" pitchFamily="34" charset="0"/>
                        </a:rPr>
                        <a:t>6 meseci</a:t>
                      </a:r>
                      <a:endParaRPr lang="en-US" sz="2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Arial Black" pitchFamily="34" charset="0"/>
                        </a:rPr>
                        <a:t>66</a:t>
                      </a:r>
                      <a:endParaRPr lang="en-US" sz="2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Arial Black" pitchFamily="34" charset="0"/>
                        </a:rPr>
                        <a:t>7 200</a:t>
                      </a:r>
                      <a:endParaRPr lang="en-US" sz="24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404050"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Arial Black" pitchFamily="34" charset="0"/>
                        </a:rPr>
                        <a:t>9 meseci</a:t>
                      </a:r>
                      <a:endParaRPr lang="en-US" sz="2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Arial Black" pitchFamily="34" charset="0"/>
                        </a:rPr>
                        <a:t>71</a:t>
                      </a:r>
                      <a:endParaRPr lang="en-US" sz="2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Arial Black" pitchFamily="34" charset="0"/>
                        </a:rPr>
                        <a:t>8 800</a:t>
                      </a:r>
                      <a:endParaRPr lang="en-US" sz="24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404050"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Arial Black" pitchFamily="34" charset="0"/>
                        </a:rPr>
                        <a:t>1 godina</a:t>
                      </a:r>
                      <a:endParaRPr lang="en-US" sz="2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Arial Black" pitchFamily="34" charset="0"/>
                        </a:rPr>
                        <a:t>75</a:t>
                      </a:r>
                      <a:endParaRPr lang="en-US" sz="2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Arial Black" pitchFamily="34" charset="0"/>
                        </a:rPr>
                        <a:t>10. 000</a:t>
                      </a:r>
                      <a:endParaRPr lang="en-US" sz="24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284103"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Arial Black" pitchFamily="34" charset="0"/>
                        </a:rPr>
                        <a:t>2 godine</a:t>
                      </a:r>
                      <a:endParaRPr lang="en-US" sz="2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Arial Black" pitchFamily="34" charset="0"/>
                        </a:rPr>
                        <a:t>84</a:t>
                      </a:r>
                      <a:endParaRPr lang="en-US" sz="2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Arial Black" pitchFamily="34" charset="0"/>
                        </a:rPr>
                        <a:t>12. 800</a:t>
                      </a:r>
                      <a:endParaRPr lang="en-US" sz="24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latin typeface="Arial Black" pitchFamily="34" charset="0"/>
              </a:rPr>
              <a:t>Visoka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nesra</a:t>
            </a:r>
            <a:r>
              <a:rPr lang="sr-Latn-RS" dirty="0" smtClean="0">
                <a:latin typeface="Arial Black" pitchFamily="34" charset="0"/>
              </a:rPr>
              <a:t>z</a:t>
            </a:r>
            <a:r>
              <a:rPr lang="en-US" dirty="0" err="1" smtClean="0">
                <a:latin typeface="Arial Black" pitchFamily="34" charset="0"/>
              </a:rPr>
              <a:t>mera</a:t>
            </a:r>
            <a:r>
              <a:rPr lang="sr-Latn-RS" dirty="0" smtClean="0">
                <a:latin typeface="Arial Black" pitchFamily="34" charset="0"/>
              </a:rPr>
              <a:t>: glava ¼ tela (kod odraslih 1/8)  a lobanjski deo glave nastavlja da raste; lice se izdužuje tek u pubertetu</a:t>
            </a: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Trup i ekstremiteti su sićušni</a:t>
            </a: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Tek u zrelom dobu organizam dobija očekivane srazmere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sr-Latn-RS" dirty="0" smtClean="0">
                <a:latin typeface="Arial Black" pitchFamily="34" charset="0"/>
              </a:rPr>
              <a:t>Promena proporcije tela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229600" cy="529272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r-Latn-CS" sz="2800" b="1" dirty="0" smtClean="0">
                <a:solidFill>
                  <a:srgbClr val="FF0000"/>
                </a:solidFill>
                <a:latin typeface="Arial Black" pitchFamily="34" charset="0"/>
              </a:rPr>
              <a:t>Tri procesa neuralnog rasta </a:t>
            </a:r>
            <a:endParaRPr lang="sr-Latn-CS" sz="18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r-Latn-CS" sz="1800" b="1" dirty="0" smtClean="0">
                <a:latin typeface="Arial Black" pitchFamily="34" charset="0"/>
              </a:rPr>
              <a:t>Prenatalna proliferacija ćelija (Postnatalni pad na oko polovinu broja)</a:t>
            </a:r>
            <a:r>
              <a:rPr lang="sr-Latn-CS" sz="1800" dirty="0" smtClean="0">
                <a:latin typeface="Arial Black" pitchFamily="34" charset="0"/>
              </a:rPr>
              <a:t>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r-Latn-CS" sz="1800" b="1" dirty="0" smtClean="0">
                <a:latin typeface="Arial Black" pitchFamily="34" charset="0"/>
              </a:rPr>
              <a:t>Migracija ćelija</a:t>
            </a:r>
            <a:endParaRPr lang="sr-Latn-CS" sz="1800" dirty="0" smtClean="0">
              <a:latin typeface="Arial Black" pitchFamily="34" charset="0"/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r-Latn-CS" sz="1800" b="1" dirty="0" smtClean="0">
                <a:latin typeface="Arial Black" pitchFamily="34" charset="0"/>
              </a:rPr>
              <a:t>Elaboracija ćelija</a:t>
            </a:r>
            <a:r>
              <a:rPr lang="en-US" sz="1800" b="1" dirty="0" smtClean="0">
                <a:latin typeface="Arial Black" pitchFamily="34" charset="0"/>
              </a:rPr>
              <a:t>: </a:t>
            </a:r>
            <a:r>
              <a:rPr lang="en-US" sz="1800" dirty="0" err="1" smtClean="0">
                <a:latin typeface="Arial Black" pitchFamily="34" charset="0"/>
              </a:rPr>
              <a:t>Dendriti</a:t>
            </a:r>
            <a:r>
              <a:rPr lang="en-US" sz="1800" dirty="0" smtClean="0">
                <a:latin typeface="Arial Black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</a:rPr>
              <a:t>i</a:t>
            </a:r>
            <a:r>
              <a:rPr lang="en-US" sz="1800" dirty="0" smtClean="0">
                <a:latin typeface="Arial Black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</a:rPr>
              <a:t>aksoni</a:t>
            </a:r>
            <a:r>
              <a:rPr lang="en-US" sz="1800" dirty="0" smtClean="0">
                <a:latin typeface="Arial Black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</a:rPr>
              <a:t>stvaraju</a:t>
            </a:r>
            <a:r>
              <a:rPr lang="en-US" sz="1800" dirty="0" smtClean="0">
                <a:latin typeface="Arial Black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</a:rPr>
              <a:t>sinapse</a:t>
            </a:r>
            <a:r>
              <a:rPr lang="en-US" sz="1800" dirty="0" smtClean="0">
                <a:latin typeface="Arial Black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</a:rPr>
              <a:t>sa</a:t>
            </a:r>
            <a:r>
              <a:rPr lang="en-US" sz="1800" dirty="0" smtClean="0">
                <a:latin typeface="Arial Black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</a:rPr>
              <a:t>drugim</a:t>
            </a:r>
            <a:r>
              <a:rPr lang="en-US" sz="1800" dirty="0" smtClean="0">
                <a:latin typeface="Arial Black" pitchFamily="34" charset="0"/>
              </a:rPr>
              <a:t> </a:t>
            </a:r>
            <a:r>
              <a:rPr lang="sr-Latn-CS" sz="1800" dirty="0" smtClean="0">
                <a:latin typeface="Arial Black" pitchFamily="34" charset="0"/>
              </a:rPr>
              <a:t>ćelijama. </a:t>
            </a:r>
            <a:endParaRPr lang="en-US" sz="1800" b="1" dirty="0" smtClean="0">
              <a:latin typeface="Arial Black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r-Latn-CS" sz="1800" b="1" dirty="0" smtClean="0">
                <a:latin typeface="Arial Black" pitchFamily="34" charset="0"/>
              </a:rPr>
              <a:t>Novorođenče ima 25%, a trogodišnjak </a:t>
            </a:r>
            <a:r>
              <a:rPr lang="sr-Latn-CS" sz="2000" b="1" dirty="0" smtClean="0">
                <a:latin typeface="Arial Black" pitchFamily="34" charset="0"/>
              </a:rPr>
              <a:t>80%težine mozga odraslog</a:t>
            </a:r>
          </a:p>
          <a:p>
            <a:pPr fontAlgn="auto">
              <a:spcAft>
                <a:spcPts val="0"/>
              </a:spcAft>
              <a:defRPr/>
            </a:pPr>
            <a:r>
              <a:rPr lang="sr-Latn-CS" sz="2000" b="1" dirty="0" smtClean="0">
                <a:latin typeface="Arial Black" pitchFamily="34" charset="0"/>
              </a:rPr>
              <a:t>Sazrevanje primarrnih motornih i senzornih oblasti, razvoj asocijativnih oblasti, lateralizacija i specijalizacija zona</a:t>
            </a:r>
          </a:p>
          <a:p>
            <a:pPr fontAlgn="auto">
              <a:spcAft>
                <a:spcPts val="0"/>
              </a:spcAft>
              <a:defRPr/>
            </a:pPr>
            <a:r>
              <a:rPr lang="sr-Latn-CS" sz="2000" b="1" dirty="0" smtClean="0">
                <a:solidFill>
                  <a:srgbClr val="FF0000"/>
                </a:solidFill>
                <a:latin typeface="Arial Black" pitchFamily="34" charset="0"/>
              </a:rPr>
              <a:t>Mielinizacija</a:t>
            </a:r>
            <a:r>
              <a:rPr lang="sr-Latn-CS" sz="2000" b="1" dirty="0" smtClean="0">
                <a:latin typeface="Arial Black" pitchFamily="34" charset="0"/>
              </a:rPr>
              <a:t> je jedan od pokazatelja zrelosti. Putevi koji kontrolišu fine pokrete nastavljaju da se mijelinizuju do uzrasta od 4 godine, oblasti vezane za pažnju i više saznajne procese nastavljaju sa mijelinizacijom do puberteta (Tanner, 1978)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>
                <a:latin typeface="Arial Black" pitchFamily="34" charset="0"/>
              </a:rPr>
              <a:t>N</a:t>
            </a:r>
            <a:r>
              <a:rPr lang="sr-Latn-RS" dirty="0" smtClean="0">
                <a:latin typeface="Arial Black" pitchFamily="34" charset="0"/>
              </a:rPr>
              <a:t>ervni sistem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Uticaj na psihički razvoj</a:t>
            </a:r>
          </a:p>
          <a:p>
            <a:pPr>
              <a:defRPr/>
            </a:pPr>
            <a:endParaRPr lang="sr-Latn-RS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Tirodna žlezda (tiroksin)</a:t>
            </a: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Hipofiza ( gonadotropni hromoni, hormon rasta; kontrolor endokrinog sistema)</a:t>
            </a:r>
          </a:p>
          <a:p>
            <a:pPr>
              <a:defRPr/>
            </a:pPr>
            <a:r>
              <a:rPr lang="en-US" dirty="0" err="1" smtClean="0">
                <a:latin typeface="Arial Black" pitchFamily="34" charset="0"/>
              </a:rPr>
              <a:t>Polne</a:t>
            </a:r>
            <a:r>
              <a:rPr lang="sr-Latn-RS" dirty="0" smtClean="0">
                <a:latin typeface="Arial Black" pitchFamily="34" charset="0"/>
              </a:rPr>
              <a:t> žlezde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sr-Latn-RS" dirty="0" smtClean="0">
                <a:latin typeface="Arial Black" pitchFamily="34" charset="0"/>
              </a:rPr>
              <a:t>Endokrini sistem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 smtClean="0">
              <a:latin typeface="Arial Black" pitchFamily="34" charset="0"/>
            </a:endParaRPr>
          </a:p>
          <a:p>
            <a:r>
              <a:rPr lang="sr-Latn-RS" dirty="0" smtClean="0">
                <a:latin typeface="Arial Black" pitchFamily="34" charset="0"/>
              </a:rPr>
              <a:t>Parametri</a:t>
            </a:r>
          </a:p>
          <a:p>
            <a:r>
              <a:rPr lang="sr-Latn-RS" dirty="0" smtClean="0">
                <a:latin typeface="Arial Black" pitchFamily="34" charset="0"/>
              </a:rPr>
              <a:t>Uredna težina i visina</a:t>
            </a:r>
          </a:p>
          <a:p>
            <a:r>
              <a:rPr lang="sr-Latn-RS" dirty="0" smtClean="0">
                <a:latin typeface="Arial Black" pitchFamily="34" charset="0"/>
              </a:rPr>
              <a:t>Razvijeni skelet i mišićna masa</a:t>
            </a:r>
          </a:p>
          <a:p>
            <a:r>
              <a:rPr lang="sr-Latn-RS" dirty="0" smtClean="0">
                <a:latin typeface="Arial Black" pitchFamily="34" charset="0"/>
              </a:rPr>
              <a:t>Neurološka zrelost</a:t>
            </a:r>
          </a:p>
          <a:p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              “Filipinski test”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r-Latn-RS" dirty="0" smtClean="0">
                <a:latin typeface="Arial Black" pitchFamily="34" charset="0"/>
              </a:rPr>
              <a:t>Fizička zrelost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Content Placeholder 5" descr="C:\Users\Djordje\Desktop\unname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286000"/>
            <a:ext cx="6659563" cy="226853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>
              <a:defRPr/>
            </a:pPr>
            <a:r>
              <a:rPr lang="sr-Latn-RS" sz="6000" dirty="0" smtClean="0">
                <a:latin typeface="Arial Black" pitchFamily="34" charset="0"/>
              </a:rPr>
              <a:t/>
            </a:r>
            <a:br>
              <a:rPr lang="sr-Latn-RS" sz="6000" dirty="0" smtClean="0">
                <a:latin typeface="Arial Black" pitchFamily="34" charset="0"/>
              </a:rPr>
            </a:br>
            <a:r>
              <a:rPr lang="en-US" sz="4900" dirty="0" smtClean="0">
                <a:latin typeface="Arial Black" pitchFamily="34" charset="0"/>
              </a:rPr>
              <a:t>MOTORNI RA</a:t>
            </a:r>
            <a:r>
              <a:rPr lang="sr-Latn-RS" sz="4900" dirty="0" smtClean="0">
                <a:latin typeface="Arial Black" pitchFamily="34" charset="0"/>
              </a:rPr>
              <a:t>Z</a:t>
            </a:r>
            <a:r>
              <a:rPr lang="en-US" sz="4900" dirty="0" smtClean="0">
                <a:latin typeface="Arial Black" pitchFamily="34" charset="0"/>
              </a:rPr>
              <a:t>VOJ</a:t>
            </a:r>
            <a:r>
              <a:rPr lang="en-US" sz="4900" dirty="0" smtClean="0"/>
              <a:t/>
            </a:r>
            <a:br>
              <a:rPr lang="en-US" sz="4900" dirty="0" smtClean="0"/>
            </a:br>
            <a:endParaRPr lang="en-US" sz="4900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sr-Latn-RS" dirty="0" smtClean="0">
                <a:latin typeface="Arial Black" pitchFamily="34" charset="0"/>
              </a:rPr>
              <a:t/>
            </a:r>
            <a:br>
              <a:rPr lang="sr-Latn-RS" dirty="0" smtClean="0">
                <a:latin typeface="Arial Black" pitchFamily="34" charset="0"/>
              </a:rPr>
            </a:br>
            <a:r>
              <a:rPr lang="sr-Latn-RS" dirty="0" smtClean="0">
                <a:latin typeface="Arial Black" pitchFamily="34" charset="0"/>
              </a:rPr>
              <a:t/>
            </a:r>
            <a:br>
              <a:rPr lang="sr-Latn-RS" dirty="0" smtClean="0">
                <a:latin typeface="Arial Black" pitchFamily="34" charset="0"/>
              </a:rPr>
            </a:br>
            <a:r>
              <a:rPr lang="sr-Latn-RS" dirty="0" smtClean="0">
                <a:latin typeface="Arial Black" pitchFamily="34" charset="0"/>
              </a:rPr>
              <a:t/>
            </a:r>
            <a:br>
              <a:rPr lang="sr-Latn-RS" dirty="0" smtClean="0">
                <a:latin typeface="Arial Black" pitchFamily="34" charset="0"/>
              </a:rPr>
            </a:br>
            <a:r>
              <a:rPr lang="sr-Latn-RS" sz="4000" dirty="0" smtClean="0">
                <a:latin typeface="Arial Black" pitchFamily="34" charset="0"/>
              </a:rPr>
              <a:t>PRENATALNI RAZVOJ</a:t>
            </a:r>
            <a:r>
              <a:rPr lang="sr-Latn-RS" dirty="0" smtClean="0">
                <a:latin typeface="Arial Black" pitchFamily="34" charset="0"/>
              </a:rPr>
              <a:t/>
            </a:r>
            <a:br>
              <a:rPr lang="sr-Latn-RS" dirty="0" smtClean="0">
                <a:latin typeface="Arial Black" pitchFamily="34" charset="0"/>
              </a:rPr>
            </a:br>
            <a:r>
              <a:rPr lang="sr-Latn-RS" dirty="0" smtClean="0">
                <a:latin typeface="Arial Black" pitchFamily="34" charset="0"/>
              </a:rPr>
              <a:t/>
            </a:r>
            <a:br>
              <a:rPr lang="sr-Latn-RS" dirty="0" smtClean="0">
                <a:latin typeface="Arial Black" pitchFamily="34" charset="0"/>
              </a:rPr>
            </a:br>
            <a:r>
              <a:rPr lang="sr-Latn-RS" dirty="0" smtClean="0">
                <a:latin typeface="Arial Black" pitchFamily="34" charset="0"/>
              </a:rPr>
              <a:t/>
            </a:r>
            <a:br>
              <a:rPr lang="sr-Latn-RS" dirty="0" smtClean="0">
                <a:latin typeface="Arial Black" pitchFamily="34" charset="0"/>
              </a:rPr>
            </a:br>
            <a:endParaRPr lang="en-US" dirty="0"/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rectole0000000016"/>
          <p:cNvGraphicFramePr>
            <a:graphicFrameLocks noChangeAspect="1"/>
          </p:cNvGraphicFramePr>
          <p:nvPr/>
        </p:nvGraphicFramePr>
        <p:xfrm>
          <a:off x="4419600" y="2971800"/>
          <a:ext cx="2895600" cy="3200400"/>
        </p:xfrm>
        <a:graphic>
          <a:graphicData uri="http://schemas.openxmlformats.org/presentationml/2006/ole">
            <p:oleObj spid="_x0000_s2050" name="Picture" r:id="rId3" imgW="0" imgH="0" progId="StaticMetafile">
              <p:embed/>
            </p:oleObj>
          </a:graphicData>
        </a:graphic>
      </p:graphicFrame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7" name="rectole0000000011"/>
          <p:cNvGraphicFramePr>
            <a:graphicFrameLocks noChangeAspect="1"/>
          </p:cNvGraphicFramePr>
          <p:nvPr/>
        </p:nvGraphicFramePr>
        <p:xfrm>
          <a:off x="3276600" y="1981200"/>
          <a:ext cx="2667000" cy="1752600"/>
        </p:xfrm>
        <a:graphic>
          <a:graphicData uri="http://schemas.openxmlformats.org/presentationml/2006/ole">
            <p:oleObj spid="_x0000_s2051" name="Picture" r:id="rId4" imgW="0" imgH="0" progId="StaticMetafile">
              <p:embed/>
            </p:oleObj>
          </a:graphicData>
        </a:graphic>
      </p:graphicFrame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Motorna aktivnost</a:t>
            </a: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Motorna kontrola</a:t>
            </a: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Motorne veštine</a:t>
            </a:r>
          </a:p>
          <a:p>
            <a:pPr>
              <a:defRPr/>
            </a:pPr>
            <a:endParaRPr lang="sr-Latn-RS" dirty="0" smtClean="0">
              <a:latin typeface="Arial Black" pitchFamily="34" charset="0"/>
            </a:endParaRPr>
          </a:p>
          <a:p>
            <a:pPr>
              <a:defRPr/>
            </a:pPr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Vodeće motorne funkcije</a:t>
            </a: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Lokomocija (uspravljanje i promena položaja tela u prostoru)</a:t>
            </a: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Hvatanje (dosezanje) – upotreba ruku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>
              <a:defRPr/>
            </a:pPr>
            <a:r>
              <a:rPr lang="sr-Latn-RS" dirty="0" smtClean="0">
                <a:latin typeface="Arial Black" pitchFamily="34" charset="0"/>
              </a:rPr>
              <a:t>Linije motornog razvoja</a:t>
            </a:r>
            <a:br>
              <a:rPr lang="sr-Latn-RS" dirty="0" smtClean="0">
                <a:latin typeface="Arial Black" pitchFamily="34" charset="0"/>
              </a:rPr>
            </a:br>
            <a:endParaRPr lang="en-US" dirty="0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sr-Latn-RS" dirty="0" smtClean="0">
                <a:latin typeface="Arial Black" pitchFamily="34" charset="0"/>
              </a:rPr>
              <a:t/>
            </a:r>
            <a:br>
              <a:rPr lang="sr-Latn-RS" dirty="0" smtClean="0">
                <a:latin typeface="Arial Black" pitchFamily="34" charset="0"/>
              </a:rPr>
            </a:br>
            <a:r>
              <a:rPr lang="sr-Latn-RS" dirty="0" smtClean="0">
                <a:latin typeface="Arial Black" pitchFamily="34" charset="0"/>
              </a:rPr>
              <a:t/>
            </a:r>
            <a:br>
              <a:rPr lang="sr-Latn-RS" dirty="0" smtClean="0">
                <a:latin typeface="Arial Black" pitchFamily="34" charset="0"/>
              </a:rPr>
            </a:br>
            <a:r>
              <a:rPr lang="sr-Latn-RS" dirty="0" smtClean="0">
                <a:latin typeface="Arial Black" pitchFamily="34" charset="0"/>
              </a:rPr>
              <a:t/>
            </a:r>
            <a:br>
              <a:rPr lang="sr-Latn-RS" dirty="0" smtClean="0">
                <a:latin typeface="Arial Black" pitchFamily="34" charset="0"/>
              </a:rPr>
            </a:br>
            <a:r>
              <a:rPr lang="sr-Latn-RS" dirty="0" smtClean="0">
                <a:latin typeface="Arial Black" pitchFamily="34" charset="0"/>
              </a:rPr>
              <a:t>Prehenzija i lokomocija</a:t>
            </a:r>
            <a:br>
              <a:rPr lang="sr-Latn-RS" dirty="0" smtClean="0">
                <a:latin typeface="Arial Black" pitchFamily="34" charset="0"/>
              </a:rPr>
            </a:br>
            <a:r>
              <a:rPr lang="sr-Latn-RS" dirty="0" smtClean="0">
                <a:latin typeface="Arial Black" pitchFamily="34" charset="0"/>
              </a:rPr>
              <a:t/>
            </a:r>
            <a:br>
              <a:rPr lang="sr-Latn-RS" dirty="0" smtClean="0">
                <a:latin typeface="Arial Black" pitchFamily="34" charset="0"/>
              </a:rPr>
            </a:br>
            <a:r>
              <a:rPr lang="sr-Latn-RS" sz="2400" dirty="0" smtClean="0">
                <a:latin typeface="Arial Black" pitchFamily="34" charset="0"/>
              </a:rPr>
              <a:t>Masivni pokreti</a:t>
            </a:r>
            <a:br>
              <a:rPr lang="sr-Latn-RS" sz="2400" dirty="0" smtClean="0">
                <a:latin typeface="Arial Black" pitchFamily="34" charset="0"/>
              </a:rPr>
            </a:br>
            <a:r>
              <a:rPr lang="sr-Latn-RS" sz="2400" dirty="0" smtClean="0">
                <a:latin typeface="Arial Black" pitchFamily="34" charset="0"/>
              </a:rPr>
              <a:t>Mikromotorika</a:t>
            </a:r>
            <a:endParaRPr lang="en-US" sz="2400" dirty="0">
              <a:latin typeface="Arial Black" pitchFamily="34" charset="0"/>
            </a:endParaRPr>
          </a:p>
        </p:txBody>
      </p:sp>
      <p:pic>
        <p:nvPicPr>
          <p:cNvPr id="59395" name="Content Placeholder 3" descr="http://www.bebac.com/uploads/motorika-1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3581400"/>
            <a:ext cx="3733800" cy="2916238"/>
          </a:xfrm>
        </p:spPr>
      </p:pic>
      <p:pic>
        <p:nvPicPr>
          <p:cNvPr id="59396" name="Picture 4" descr="http://www.e-beba.com/images/stories/noveBebe/razvoj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505200"/>
            <a:ext cx="228600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4032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sr-Latn-RS" dirty="0" smtClean="0"/>
              <a:t>  </a:t>
            </a:r>
            <a:r>
              <a:rPr lang="en-US" sz="2000" b="1" dirty="0" smtClean="0"/>
              <a:t>0</a:t>
            </a:r>
            <a:r>
              <a:rPr lang="sr-Latn-RS" sz="2000" b="1" dirty="0" smtClean="0"/>
              <a:t>		</a:t>
            </a:r>
            <a:r>
              <a:rPr lang="en-US" sz="1800" b="1" dirty="0" err="1" smtClean="0">
                <a:latin typeface="Arial Black" pitchFamily="34" charset="0"/>
              </a:rPr>
              <a:t>Fetalni</a:t>
            </a:r>
            <a:r>
              <a:rPr lang="en-US" sz="1800" b="1" dirty="0" smtClean="0">
                <a:latin typeface="Arial Black" pitchFamily="34" charset="0"/>
              </a:rPr>
              <a:t> </a:t>
            </a:r>
            <a:r>
              <a:rPr lang="en-US" sz="1800" b="1" dirty="0" err="1" smtClean="0">
                <a:latin typeface="Arial Black" pitchFamily="34" charset="0"/>
              </a:rPr>
              <a:t>položaj</a:t>
            </a:r>
            <a:endParaRPr lang="sr-Latn-RS" sz="1800" dirty="0" smtClean="0">
              <a:latin typeface="Arial Black" pitchFamily="34" charset="0"/>
            </a:endParaRPr>
          </a:p>
          <a:p>
            <a:pPr>
              <a:defRPr/>
            </a:pPr>
            <a:r>
              <a:rPr lang="en-US" sz="1800" b="1" dirty="0" smtClean="0">
                <a:latin typeface="Arial Black" pitchFamily="34" charset="0"/>
              </a:rPr>
              <a:t>1.</a:t>
            </a:r>
            <a:r>
              <a:rPr lang="sr-Latn-RS" sz="1800" b="1" dirty="0" smtClean="0">
                <a:latin typeface="Arial Black" pitchFamily="34" charset="0"/>
              </a:rPr>
              <a:t>  </a:t>
            </a:r>
            <a:r>
              <a:rPr lang="sr-Latn-RS" sz="1800" dirty="0" smtClean="0">
                <a:latin typeface="Arial Black" pitchFamily="34" charset="0"/>
              </a:rPr>
              <a:t> 		</a:t>
            </a:r>
            <a:r>
              <a:rPr lang="en-US" sz="1800" b="1" dirty="0" err="1" smtClean="0">
                <a:latin typeface="Arial Black" pitchFamily="34" charset="0"/>
              </a:rPr>
              <a:t>Podizanje</a:t>
            </a:r>
            <a:r>
              <a:rPr lang="en-US" sz="1800" b="1" dirty="0" smtClean="0">
                <a:latin typeface="Arial Black" pitchFamily="34" charset="0"/>
              </a:rPr>
              <a:t> </a:t>
            </a:r>
            <a:r>
              <a:rPr lang="en-US" sz="1800" b="1" dirty="0" err="1" smtClean="0">
                <a:latin typeface="Arial Black" pitchFamily="34" charset="0"/>
              </a:rPr>
              <a:t>glave</a:t>
            </a:r>
            <a:endParaRPr lang="en-US" sz="1800" dirty="0" smtClean="0">
              <a:latin typeface="Arial Black" pitchFamily="34" charset="0"/>
            </a:endParaRPr>
          </a:p>
          <a:p>
            <a:pPr>
              <a:defRPr/>
            </a:pPr>
            <a:r>
              <a:rPr lang="en-US" sz="1800" b="1" dirty="0" smtClean="0">
                <a:latin typeface="Arial Black" pitchFamily="34" charset="0"/>
              </a:rPr>
              <a:t>2.</a:t>
            </a:r>
            <a:r>
              <a:rPr lang="sr-Latn-RS" sz="1800" b="1" dirty="0" smtClean="0">
                <a:latin typeface="Arial Black" pitchFamily="34" charset="0"/>
              </a:rPr>
              <a:t>   		</a:t>
            </a:r>
            <a:r>
              <a:rPr lang="en-US" sz="1800" b="1" dirty="0" err="1" smtClean="0">
                <a:latin typeface="Arial Black" pitchFamily="34" charset="0"/>
              </a:rPr>
              <a:t>Podizanje</a:t>
            </a:r>
            <a:r>
              <a:rPr lang="en-US" sz="1800" b="1" dirty="0" smtClean="0">
                <a:latin typeface="Arial Black" pitchFamily="34" charset="0"/>
              </a:rPr>
              <a:t> </a:t>
            </a:r>
            <a:r>
              <a:rPr lang="en-US" sz="1800" b="1" dirty="0" err="1" smtClean="0">
                <a:latin typeface="Arial Black" pitchFamily="34" charset="0"/>
              </a:rPr>
              <a:t>grudnog</a:t>
            </a:r>
            <a:r>
              <a:rPr lang="en-US" sz="1800" b="1" dirty="0" smtClean="0">
                <a:latin typeface="Arial Black" pitchFamily="34" charset="0"/>
              </a:rPr>
              <a:t> </a:t>
            </a:r>
            <a:r>
              <a:rPr lang="en-US" sz="1800" b="1" dirty="0" err="1" smtClean="0">
                <a:latin typeface="Arial Black" pitchFamily="34" charset="0"/>
              </a:rPr>
              <a:t>koša</a:t>
            </a:r>
            <a:endParaRPr lang="en-US" sz="1800" dirty="0" smtClean="0">
              <a:latin typeface="Arial Black" pitchFamily="34" charset="0"/>
            </a:endParaRPr>
          </a:p>
          <a:p>
            <a:pPr>
              <a:defRPr/>
            </a:pPr>
            <a:r>
              <a:rPr lang="en-US" sz="1800" b="1" dirty="0" smtClean="0">
                <a:latin typeface="Arial Black" pitchFamily="34" charset="0"/>
              </a:rPr>
              <a:t>3.</a:t>
            </a:r>
            <a:r>
              <a:rPr lang="sr-Latn-RS" sz="1800" b="1" dirty="0" smtClean="0">
                <a:latin typeface="Arial Black" pitchFamily="34" charset="0"/>
              </a:rPr>
              <a:t>  		 </a:t>
            </a:r>
            <a:r>
              <a:rPr lang="en-US" sz="1800" b="1" dirty="0" err="1" smtClean="0">
                <a:latin typeface="Arial Black" pitchFamily="34" charset="0"/>
              </a:rPr>
              <a:t>Poseže</a:t>
            </a:r>
            <a:r>
              <a:rPr lang="en-US" sz="1800" b="1" dirty="0" smtClean="0">
                <a:latin typeface="Arial Black" pitchFamily="34" charset="0"/>
              </a:rPr>
              <a:t> </a:t>
            </a:r>
            <a:r>
              <a:rPr lang="en-US" sz="1800" b="1" dirty="0" err="1" smtClean="0">
                <a:latin typeface="Arial Black" pitchFamily="34" charset="0"/>
              </a:rPr>
              <a:t>za</a:t>
            </a:r>
            <a:r>
              <a:rPr lang="en-US" sz="1800" b="1" dirty="0" smtClean="0">
                <a:latin typeface="Arial Black" pitchFamily="34" charset="0"/>
              </a:rPr>
              <a:t> </a:t>
            </a:r>
            <a:r>
              <a:rPr lang="en-US" sz="1800" b="1" dirty="0" err="1" smtClean="0">
                <a:latin typeface="Arial Black" pitchFamily="34" charset="0"/>
              </a:rPr>
              <a:t>predmetima</a:t>
            </a:r>
            <a:endParaRPr lang="en-US" sz="1800" dirty="0" smtClean="0">
              <a:latin typeface="Arial Black" pitchFamily="34" charset="0"/>
            </a:endParaRPr>
          </a:p>
          <a:p>
            <a:pPr>
              <a:defRPr/>
            </a:pPr>
            <a:r>
              <a:rPr lang="en-US" sz="1800" b="1" dirty="0" smtClean="0">
                <a:latin typeface="Arial Black" pitchFamily="34" charset="0"/>
              </a:rPr>
              <a:t>4.</a:t>
            </a:r>
            <a:r>
              <a:rPr lang="sr-Latn-RS" sz="1800" b="1" dirty="0" smtClean="0">
                <a:latin typeface="Arial Black" pitchFamily="34" charset="0"/>
              </a:rPr>
              <a:t>  		 </a:t>
            </a:r>
            <a:r>
              <a:rPr lang="en-US" sz="1800" b="1" dirty="0" err="1" smtClean="0">
                <a:latin typeface="Arial Black" pitchFamily="34" charset="0"/>
              </a:rPr>
              <a:t>Sedi</a:t>
            </a:r>
            <a:r>
              <a:rPr lang="en-US" sz="1800" b="1" dirty="0" smtClean="0">
                <a:latin typeface="Arial Black" pitchFamily="34" charset="0"/>
              </a:rPr>
              <a:t> </a:t>
            </a:r>
            <a:r>
              <a:rPr lang="en-US" sz="1800" b="1" dirty="0" err="1" smtClean="0">
                <a:latin typeface="Arial Black" pitchFamily="34" charset="0"/>
              </a:rPr>
              <a:t>uz</a:t>
            </a:r>
            <a:r>
              <a:rPr lang="en-US" sz="1800" b="1" dirty="0" smtClean="0">
                <a:latin typeface="Arial Black" pitchFamily="34" charset="0"/>
              </a:rPr>
              <a:t> </a:t>
            </a:r>
            <a:r>
              <a:rPr lang="en-US" sz="1800" b="1" dirty="0" err="1" smtClean="0">
                <a:latin typeface="Arial Black" pitchFamily="34" charset="0"/>
              </a:rPr>
              <a:t>oslonac</a:t>
            </a:r>
            <a:endParaRPr lang="en-US" sz="1800" dirty="0" smtClean="0">
              <a:latin typeface="Arial Black" pitchFamily="34" charset="0"/>
            </a:endParaRPr>
          </a:p>
          <a:p>
            <a:pPr>
              <a:defRPr/>
            </a:pPr>
            <a:r>
              <a:rPr lang="en-US" sz="1800" b="1" dirty="0" smtClean="0">
                <a:latin typeface="Arial Black" pitchFamily="34" charset="0"/>
              </a:rPr>
              <a:t>5.</a:t>
            </a:r>
            <a:r>
              <a:rPr lang="sr-Latn-RS" sz="1800" b="1" dirty="0" smtClean="0">
                <a:latin typeface="Arial Black" pitchFamily="34" charset="0"/>
              </a:rPr>
              <a:t>   		</a:t>
            </a:r>
            <a:r>
              <a:rPr lang="en-US" sz="1800" b="1" dirty="0" err="1" smtClean="0">
                <a:latin typeface="Arial Black" pitchFamily="34" charset="0"/>
              </a:rPr>
              <a:t>Sedi</a:t>
            </a:r>
            <a:r>
              <a:rPr lang="en-US" sz="1800" b="1" dirty="0" smtClean="0">
                <a:latin typeface="Arial Black" pitchFamily="34" charset="0"/>
              </a:rPr>
              <a:t> u </a:t>
            </a:r>
            <a:r>
              <a:rPr lang="en-US" sz="1800" b="1" dirty="0" err="1" smtClean="0">
                <a:latin typeface="Arial Black" pitchFamily="34" charset="0"/>
              </a:rPr>
              <a:t>krilu</a:t>
            </a:r>
            <a:r>
              <a:rPr lang="en-US" sz="1800" b="1" dirty="0" smtClean="0">
                <a:latin typeface="Arial Black" pitchFamily="34" charset="0"/>
              </a:rPr>
              <a:t>, d</a:t>
            </a:r>
            <a:r>
              <a:rPr lang="sr-Latn-RS" sz="1800" b="1" dirty="0" smtClean="0">
                <a:latin typeface="Arial Black" pitchFamily="34" charset="0"/>
              </a:rPr>
              <a:t>r</a:t>
            </a:r>
            <a:r>
              <a:rPr lang="en-US" sz="1800" b="1" dirty="0" err="1" smtClean="0">
                <a:latin typeface="Arial Black" pitchFamily="34" charset="0"/>
              </a:rPr>
              <a:t>ži</a:t>
            </a:r>
            <a:r>
              <a:rPr lang="en-US" sz="1800" b="1" dirty="0" smtClean="0">
                <a:latin typeface="Arial Black" pitchFamily="34" charset="0"/>
              </a:rPr>
              <a:t> </a:t>
            </a:r>
            <a:r>
              <a:rPr lang="en-US" sz="1800" b="1" dirty="0" err="1" smtClean="0">
                <a:latin typeface="Arial Black" pitchFamily="34" charset="0"/>
              </a:rPr>
              <a:t>predmet</a:t>
            </a:r>
            <a:endParaRPr lang="en-US" sz="1800" dirty="0" smtClean="0">
              <a:latin typeface="Arial Black" pitchFamily="34" charset="0"/>
            </a:endParaRPr>
          </a:p>
          <a:p>
            <a:pPr>
              <a:defRPr/>
            </a:pPr>
            <a:r>
              <a:rPr lang="en-US" sz="1800" b="1" dirty="0" smtClean="0">
                <a:latin typeface="Arial Black" pitchFamily="34" charset="0"/>
              </a:rPr>
              <a:t>6</a:t>
            </a:r>
            <a:r>
              <a:rPr lang="sr-Latn-RS" sz="1800" b="1" dirty="0" smtClean="0">
                <a:latin typeface="Arial Black" pitchFamily="34" charset="0"/>
              </a:rPr>
              <a:t>    		 </a:t>
            </a:r>
            <a:r>
              <a:rPr lang="en-US" sz="1800" b="1" dirty="0" err="1" smtClean="0">
                <a:latin typeface="Arial Black" pitchFamily="34" charset="0"/>
              </a:rPr>
              <a:t>Sedi</a:t>
            </a:r>
            <a:r>
              <a:rPr lang="en-US" sz="1800" b="1" dirty="0" smtClean="0">
                <a:latin typeface="Arial Black" pitchFamily="34" charset="0"/>
              </a:rPr>
              <a:t> u </a:t>
            </a:r>
            <a:r>
              <a:rPr lang="en-US" sz="1800" b="1" dirty="0" err="1" smtClean="0">
                <a:latin typeface="Arial Black" pitchFamily="34" charset="0"/>
              </a:rPr>
              <a:t>stolici</a:t>
            </a:r>
            <a:r>
              <a:rPr lang="en-US" sz="1800" b="1" dirty="0" smtClean="0">
                <a:latin typeface="Arial Black" pitchFamily="34" charset="0"/>
              </a:rPr>
              <a:t> s </a:t>
            </a:r>
            <a:r>
              <a:rPr lang="en-US" sz="1800" b="1" dirty="0" err="1" smtClean="0">
                <a:latin typeface="Arial Black" pitchFamily="34" charset="0"/>
              </a:rPr>
              <a:t>naslonom</a:t>
            </a:r>
            <a:endParaRPr lang="en-US" sz="1800" dirty="0" smtClean="0">
              <a:latin typeface="Arial Black" pitchFamily="34" charset="0"/>
            </a:endParaRPr>
          </a:p>
          <a:p>
            <a:pPr>
              <a:defRPr/>
            </a:pPr>
            <a:r>
              <a:rPr lang="en-US" sz="1800" b="1" dirty="0" smtClean="0">
                <a:latin typeface="Arial Black" pitchFamily="34" charset="0"/>
              </a:rPr>
              <a:t>7.</a:t>
            </a:r>
            <a:r>
              <a:rPr lang="sr-Latn-RS" sz="1800" b="1" dirty="0" smtClean="0">
                <a:latin typeface="Arial Black" pitchFamily="34" charset="0"/>
              </a:rPr>
              <a:t> 		 </a:t>
            </a:r>
            <a:r>
              <a:rPr lang="en-US" sz="1800" b="1" dirty="0" err="1" smtClean="0">
                <a:latin typeface="Arial Black" pitchFamily="34" charset="0"/>
              </a:rPr>
              <a:t>Sedi</a:t>
            </a:r>
            <a:r>
              <a:rPr lang="en-US" sz="1800" b="1" dirty="0" smtClean="0">
                <a:latin typeface="Arial Black" pitchFamily="34" charset="0"/>
              </a:rPr>
              <a:t> </a:t>
            </a:r>
            <a:r>
              <a:rPr lang="en-US" sz="1800" b="1" dirty="0" err="1" smtClean="0">
                <a:latin typeface="Arial Black" pitchFamily="34" charset="0"/>
              </a:rPr>
              <a:t>samostalno</a:t>
            </a:r>
            <a:r>
              <a:rPr lang="en-US" sz="1800" b="1" dirty="0" smtClean="0">
                <a:latin typeface="Arial Black" pitchFamily="34" charset="0"/>
              </a:rPr>
              <a:t>, </a:t>
            </a:r>
            <a:r>
              <a:rPr lang="en-US" sz="1800" b="1" dirty="0" err="1" smtClean="0">
                <a:latin typeface="Arial Black" pitchFamily="34" charset="0"/>
              </a:rPr>
              <a:t>bez</a:t>
            </a:r>
            <a:r>
              <a:rPr lang="en-US" sz="1800" b="1" dirty="0" smtClean="0">
                <a:latin typeface="Arial Black" pitchFamily="34" charset="0"/>
              </a:rPr>
              <a:t> </a:t>
            </a:r>
            <a:r>
              <a:rPr lang="en-US" sz="1800" b="1" dirty="0" err="1" smtClean="0">
                <a:latin typeface="Arial Black" pitchFamily="34" charset="0"/>
              </a:rPr>
              <a:t>naslona</a:t>
            </a:r>
            <a:endParaRPr lang="en-US" sz="1800" dirty="0" smtClean="0">
              <a:latin typeface="Arial Black" pitchFamily="34" charset="0"/>
            </a:endParaRPr>
          </a:p>
          <a:p>
            <a:pPr>
              <a:defRPr/>
            </a:pPr>
            <a:r>
              <a:rPr lang="en-US" sz="1800" b="1" dirty="0" smtClean="0">
                <a:latin typeface="Arial Black" pitchFamily="34" charset="0"/>
              </a:rPr>
              <a:t>8.</a:t>
            </a:r>
            <a:r>
              <a:rPr lang="sr-Latn-RS" sz="1800" b="1" dirty="0" smtClean="0">
                <a:latin typeface="Arial Black" pitchFamily="34" charset="0"/>
              </a:rPr>
              <a:t>  		 </a:t>
            </a:r>
            <a:r>
              <a:rPr lang="en-US" sz="1800" b="1" dirty="0" err="1" smtClean="0">
                <a:latin typeface="Arial Black" pitchFamily="34" charset="0"/>
              </a:rPr>
              <a:t>Stoji</a:t>
            </a:r>
            <a:r>
              <a:rPr lang="en-US" sz="1800" b="1" dirty="0" smtClean="0">
                <a:latin typeface="Arial Black" pitchFamily="34" charset="0"/>
              </a:rPr>
              <a:t> </a:t>
            </a:r>
            <a:r>
              <a:rPr lang="en-US" sz="1800" b="1" dirty="0" err="1" smtClean="0">
                <a:latin typeface="Arial Black" pitchFamily="34" charset="0"/>
              </a:rPr>
              <a:t>uz</a:t>
            </a:r>
            <a:r>
              <a:rPr lang="en-US" sz="1800" b="1" dirty="0" smtClean="0">
                <a:latin typeface="Arial Black" pitchFamily="34" charset="0"/>
              </a:rPr>
              <a:t> </a:t>
            </a:r>
            <a:r>
              <a:rPr lang="en-US" sz="1800" b="1" dirty="0" err="1" smtClean="0">
                <a:latin typeface="Arial Black" pitchFamily="34" charset="0"/>
              </a:rPr>
              <a:t>nečiju</a:t>
            </a:r>
            <a:r>
              <a:rPr lang="en-US" sz="1800" b="1" dirty="0" smtClean="0">
                <a:latin typeface="Arial Black" pitchFamily="34" charset="0"/>
              </a:rPr>
              <a:t> </a:t>
            </a:r>
            <a:r>
              <a:rPr lang="en-US" sz="1800" b="1" dirty="0" err="1" smtClean="0">
                <a:latin typeface="Arial Black" pitchFamily="34" charset="0"/>
              </a:rPr>
              <a:t>pomoć</a:t>
            </a:r>
            <a:endParaRPr lang="en-US" sz="1800" dirty="0" smtClean="0">
              <a:latin typeface="Arial Black" pitchFamily="34" charset="0"/>
            </a:endParaRPr>
          </a:p>
          <a:p>
            <a:pPr>
              <a:defRPr/>
            </a:pPr>
            <a:r>
              <a:rPr lang="en-US" sz="1800" b="1" dirty="0" smtClean="0">
                <a:latin typeface="Arial Black" pitchFamily="34" charset="0"/>
              </a:rPr>
              <a:t>9.</a:t>
            </a:r>
            <a:r>
              <a:rPr lang="sr-Latn-RS" sz="1800" b="1" dirty="0" smtClean="0">
                <a:latin typeface="Arial Black" pitchFamily="34" charset="0"/>
              </a:rPr>
              <a:t>    		 </a:t>
            </a:r>
            <a:r>
              <a:rPr lang="en-US" sz="1800" b="1" dirty="0" err="1" smtClean="0">
                <a:latin typeface="Arial Black" pitchFamily="34" charset="0"/>
              </a:rPr>
              <a:t>Stoji</a:t>
            </a:r>
            <a:r>
              <a:rPr lang="en-US" sz="1800" b="1" dirty="0" smtClean="0">
                <a:latin typeface="Arial Black" pitchFamily="34" charset="0"/>
              </a:rPr>
              <a:t> </a:t>
            </a:r>
            <a:r>
              <a:rPr lang="en-US" sz="1800" b="1" dirty="0" err="1" smtClean="0">
                <a:latin typeface="Arial Black" pitchFamily="34" charset="0"/>
              </a:rPr>
              <a:t>uz</a:t>
            </a:r>
            <a:r>
              <a:rPr lang="en-US" sz="1800" b="1" dirty="0" smtClean="0">
                <a:latin typeface="Arial Black" pitchFamily="34" charset="0"/>
              </a:rPr>
              <a:t> </a:t>
            </a:r>
            <a:r>
              <a:rPr lang="en-US" sz="1800" b="1" dirty="0" err="1" smtClean="0">
                <a:latin typeface="Arial Black" pitchFamily="34" charset="0"/>
              </a:rPr>
              <a:t>oslonac</a:t>
            </a:r>
            <a:endParaRPr lang="en-US" sz="1800" dirty="0" smtClean="0">
              <a:latin typeface="Arial Black" pitchFamily="34" charset="0"/>
            </a:endParaRPr>
          </a:p>
          <a:p>
            <a:pPr>
              <a:defRPr/>
            </a:pPr>
            <a:r>
              <a:rPr lang="en-US" sz="1800" b="1" dirty="0" smtClean="0">
                <a:latin typeface="Arial Black" pitchFamily="34" charset="0"/>
              </a:rPr>
              <a:t>10.</a:t>
            </a:r>
            <a:r>
              <a:rPr lang="sr-Latn-RS" sz="1800" dirty="0" smtClean="0">
                <a:latin typeface="Arial Black" pitchFamily="34" charset="0"/>
              </a:rPr>
              <a:t> 		 </a:t>
            </a:r>
            <a:r>
              <a:rPr lang="en-US" sz="1800" b="1" dirty="0" err="1" smtClean="0">
                <a:latin typeface="Arial Black" pitchFamily="34" charset="0"/>
              </a:rPr>
              <a:t>Puzi</a:t>
            </a:r>
            <a:endParaRPr lang="en-US" sz="1800" dirty="0" smtClean="0">
              <a:latin typeface="Arial Black" pitchFamily="34" charset="0"/>
            </a:endParaRPr>
          </a:p>
          <a:p>
            <a:pPr>
              <a:defRPr/>
            </a:pPr>
            <a:r>
              <a:rPr lang="en-US" sz="1800" b="1" dirty="0" smtClean="0">
                <a:latin typeface="Arial Black" pitchFamily="34" charset="0"/>
              </a:rPr>
              <a:t>11.</a:t>
            </a:r>
            <a:r>
              <a:rPr lang="sr-Latn-RS" sz="1800" b="1" dirty="0" smtClean="0">
                <a:latin typeface="Arial Black" pitchFamily="34" charset="0"/>
              </a:rPr>
              <a:t>		</a:t>
            </a:r>
            <a:r>
              <a:rPr lang="sr-Latn-RS" sz="1800" dirty="0" smtClean="0">
                <a:latin typeface="Arial Black" pitchFamily="34" charset="0"/>
              </a:rPr>
              <a:t> </a:t>
            </a:r>
            <a:r>
              <a:rPr lang="en-US" sz="1800" b="1" dirty="0" err="1" smtClean="0">
                <a:latin typeface="Arial Black" pitchFamily="34" charset="0"/>
              </a:rPr>
              <a:t>Hoda</a:t>
            </a:r>
            <a:r>
              <a:rPr lang="en-US" sz="1800" b="1" dirty="0" smtClean="0">
                <a:latin typeface="Arial Black" pitchFamily="34" charset="0"/>
              </a:rPr>
              <a:t> </a:t>
            </a:r>
            <a:r>
              <a:rPr lang="en-US" sz="1800" b="1" dirty="0" err="1" smtClean="0">
                <a:latin typeface="Arial Black" pitchFamily="34" charset="0"/>
              </a:rPr>
              <a:t>uz</a:t>
            </a:r>
            <a:r>
              <a:rPr lang="en-US" sz="1800" b="1" dirty="0" smtClean="0">
                <a:latin typeface="Arial Black" pitchFamily="34" charset="0"/>
              </a:rPr>
              <a:t> </a:t>
            </a:r>
            <a:r>
              <a:rPr lang="en-US" sz="1800" b="1" dirty="0" err="1" smtClean="0">
                <a:latin typeface="Arial Black" pitchFamily="34" charset="0"/>
              </a:rPr>
              <a:t>vođenje</a:t>
            </a:r>
            <a:r>
              <a:rPr lang="sr-Latn-RS" sz="1800" b="1" dirty="0" smtClean="0">
                <a:latin typeface="Arial Black" pitchFamily="34" charset="0"/>
              </a:rPr>
              <a:t>   </a:t>
            </a:r>
            <a:endParaRPr lang="en-US" sz="1800" dirty="0" smtClean="0">
              <a:latin typeface="Arial Black" pitchFamily="34" charset="0"/>
            </a:endParaRPr>
          </a:p>
          <a:p>
            <a:pPr>
              <a:defRPr/>
            </a:pPr>
            <a:r>
              <a:rPr lang="en-US" sz="1800" b="1" dirty="0" smtClean="0">
                <a:latin typeface="Arial Black" pitchFamily="34" charset="0"/>
              </a:rPr>
              <a:t>12.</a:t>
            </a:r>
            <a:r>
              <a:rPr lang="sr-Latn-RS" sz="1800" b="1" dirty="0" smtClean="0">
                <a:latin typeface="Arial Black" pitchFamily="34" charset="0"/>
              </a:rPr>
              <a:t>		</a:t>
            </a:r>
            <a:r>
              <a:rPr lang="sr-Latn-RS" sz="1800" dirty="0" smtClean="0">
                <a:latin typeface="Arial Black" pitchFamily="34" charset="0"/>
              </a:rPr>
              <a:t> </a:t>
            </a:r>
            <a:r>
              <a:rPr lang="en-US" sz="1800" b="1" dirty="0" err="1" smtClean="0">
                <a:latin typeface="Arial Black" pitchFamily="34" charset="0"/>
              </a:rPr>
              <a:t>Ustaje</a:t>
            </a:r>
            <a:r>
              <a:rPr lang="en-US" sz="1800" b="1" dirty="0" smtClean="0">
                <a:latin typeface="Arial Black" pitchFamily="34" charset="0"/>
              </a:rPr>
              <a:t> </a:t>
            </a:r>
            <a:r>
              <a:rPr lang="en-US" sz="1800" b="1" dirty="0" err="1" smtClean="0">
                <a:latin typeface="Arial Black" pitchFamily="34" charset="0"/>
              </a:rPr>
              <a:t>uz</a:t>
            </a:r>
            <a:r>
              <a:rPr lang="en-US" sz="1800" b="1" dirty="0" smtClean="0">
                <a:latin typeface="Arial Black" pitchFamily="34" charset="0"/>
              </a:rPr>
              <a:t> </a:t>
            </a:r>
            <a:r>
              <a:rPr lang="en-US" sz="1800" b="1" dirty="0" err="1" smtClean="0">
                <a:latin typeface="Arial Black" pitchFamily="34" charset="0"/>
              </a:rPr>
              <a:t>oslanjanje</a:t>
            </a:r>
            <a:endParaRPr lang="en-US" sz="1800" dirty="0" smtClean="0">
              <a:latin typeface="Arial Black" pitchFamily="34" charset="0"/>
            </a:endParaRPr>
          </a:p>
          <a:p>
            <a:pPr>
              <a:defRPr/>
            </a:pPr>
            <a:r>
              <a:rPr lang="en-US" sz="1800" b="1" dirty="0" smtClean="0">
                <a:latin typeface="Arial Black" pitchFamily="34" charset="0"/>
              </a:rPr>
              <a:t>13.</a:t>
            </a:r>
            <a:r>
              <a:rPr lang="sr-Latn-RS" sz="1800" dirty="0" smtClean="0">
                <a:latin typeface="Arial Black" pitchFamily="34" charset="0"/>
              </a:rPr>
              <a:t> 		 </a:t>
            </a:r>
            <a:r>
              <a:rPr lang="en-US" sz="1800" b="1" dirty="0" err="1" smtClean="0">
                <a:latin typeface="Arial Black" pitchFamily="34" charset="0"/>
              </a:rPr>
              <a:t>Puže</a:t>
            </a:r>
            <a:r>
              <a:rPr lang="en-US" sz="1800" b="1" dirty="0" smtClean="0">
                <a:latin typeface="Arial Black" pitchFamily="34" charset="0"/>
              </a:rPr>
              <a:t> </a:t>
            </a:r>
            <a:r>
              <a:rPr lang="en-US" sz="1800" b="1" dirty="0" err="1" smtClean="0">
                <a:latin typeface="Arial Black" pitchFamily="34" charset="0"/>
              </a:rPr>
              <a:t>uz</a:t>
            </a:r>
            <a:r>
              <a:rPr lang="en-US" sz="1800" b="1" dirty="0" smtClean="0">
                <a:latin typeface="Arial Black" pitchFamily="34" charset="0"/>
              </a:rPr>
              <a:t> </a:t>
            </a:r>
            <a:r>
              <a:rPr lang="en-US" sz="1800" b="1" dirty="0" err="1" smtClean="0">
                <a:latin typeface="Arial Black" pitchFamily="34" charset="0"/>
              </a:rPr>
              <a:t>stepenice</a:t>
            </a:r>
            <a:endParaRPr lang="en-US" sz="1800" dirty="0" smtClean="0">
              <a:latin typeface="Arial Black" pitchFamily="34" charset="0"/>
            </a:endParaRPr>
          </a:p>
          <a:p>
            <a:pPr>
              <a:defRPr/>
            </a:pPr>
            <a:r>
              <a:rPr lang="en-US" sz="1800" b="1" dirty="0" smtClean="0">
                <a:latin typeface="Arial Black" pitchFamily="34" charset="0"/>
              </a:rPr>
              <a:t>14.</a:t>
            </a:r>
            <a:r>
              <a:rPr lang="sr-Latn-RS" sz="1800" dirty="0" smtClean="0">
                <a:latin typeface="Arial Black" pitchFamily="34" charset="0"/>
              </a:rPr>
              <a:t> 		 </a:t>
            </a:r>
            <a:r>
              <a:rPr lang="en-US" sz="1800" b="1" dirty="0" err="1" smtClean="0">
                <a:latin typeface="Arial Black" pitchFamily="34" charset="0"/>
              </a:rPr>
              <a:t>Samostalno</a:t>
            </a:r>
            <a:r>
              <a:rPr lang="en-US" sz="1800" b="1" dirty="0" smtClean="0">
                <a:latin typeface="Arial Black" pitchFamily="34" charset="0"/>
              </a:rPr>
              <a:t> </a:t>
            </a:r>
            <a:r>
              <a:rPr lang="en-US" sz="1800" b="1" dirty="0" err="1" smtClean="0">
                <a:latin typeface="Arial Black" pitchFamily="34" charset="0"/>
              </a:rPr>
              <a:t>stoji</a:t>
            </a:r>
            <a:r>
              <a:rPr lang="en-US" sz="1800" b="1" dirty="0" smtClean="0">
                <a:latin typeface="Arial Black" pitchFamily="34" charset="0"/>
              </a:rPr>
              <a:t>, </a:t>
            </a:r>
            <a:r>
              <a:rPr lang="en-US" sz="1800" b="1" dirty="0" err="1" smtClean="0">
                <a:latin typeface="Arial Black" pitchFamily="34" charset="0"/>
              </a:rPr>
              <a:t>bez</a:t>
            </a:r>
            <a:r>
              <a:rPr lang="en-US" sz="1800" b="1" dirty="0" smtClean="0">
                <a:latin typeface="Arial Black" pitchFamily="34" charset="0"/>
              </a:rPr>
              <a:t> </a:t>
            </a:r>
            <a:r>
              <a:rPr lang="en-US" sz="1800" b="1" dirty="0" err="1" smtClean="0">
                <a:latin typeface="Arial Black" pitchFamily="34" charset="0"/>
              </a:rPr>
              <a:t>ičije</a:t>
            </a:r>
            <a:r>
              <a:rPr lang="sr-Latn-RS" sz="1800" b="1" dirty="0" smtClean="0">
                <a:latin typeface="Arial Black" pitchFamily="34" charset="0"/>
              </a:rPr>
              <a:t> </a:t>
            </a:r>
            <a:r>
              <a:rPr lang="en-US" sz="1800" b="1" dirty="0" err="1" smtClean="0">
                <a:latin typeface="Arial Black" pitchFamily="34" charset="0"/>
              </a:rPr>
              <a:t>pomoći</a:t>
            </a:r>
            <a:endParaRPr lang="en-US" sz="1800" dirty="0" smtClean="0">
              <a:latin typeface="Arial Black" pitchFamily="34" charset="0"/>
            </a:endParaRPr>
          </a:p>
          <a:p>
            <a:pPr>
              <a:defRPr/>
            </a:pPr>
            <a:r>
              <a:rPr lang="en-US" sz="1800" b="1" dirty="0" smtClean="0">
                <a:latin typeface="Arial Black" pitchFamily="34" charset="0"/>
              </a:rPr>
              <a:t>15</a:t>
            </a:r>
            <a:r>
              <a:rPr lang="sr-Latn-RS" sz="1800" b="1" dirty="0" smtClean="0">
                <a:latin typeface="Arial Black" pitchFamily="34" charset="0"/>
              </a:rPr>
              <a:t>  		</a:t>
            </a:r>
            <a:r>
              <a:rPr lang="en-US" sz="1800" b="1" dirty="0" err="1" smtClean="0">
                <a:latin typeface="Arial Black" pitchFamily="34" charset="0"/>
              </a:rPr>
              <a:t>Samostalno</a:t>
            </a:r>
            <a:r>
              <a:rPr lang="en-US" sz="1800" b="1" dirty="0" smtClean="0">
                <a:latin typeface="Arial Black" pitchFamily="34" charset="0"/>
              </a:rPr>
              <a:t> </a:t>
            </a:r>
            <a:r>
              <a:rPr lang="en-US" sz="1800" b="1" dirty="0" err="1" smtClean="0">
                <a:latin typeface="Arial Black" pitchFamily="34" charset="0"/>
              </a:rPr>
              <a:t>hoda</a:t>
            </a:r>
            <a:endParaRPr lang="en-US" sz="1800" dirty="0" smtClean="0">
              <a:latin typeface="Arial Black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>
              <a:defRPr/>
            </a:pPr>
            <a:r>
              <a:rPr lang="sr-Latn-RS" dirty="0" smtClean="0">
                <a:latin typeface="Arial Black" pitchFamily="34" charset="0"/>
              </a:rPr>
              <a:t/>
            </a:r>
            <a:br>
              <a:rPr lang="sr-Latn-RS" dirty="0" smtClean="0">
                <a:latin typeface="Arial Black" pitchFamily="34" charset="0"/>
              </a:rPr>
            </a:br>
            <a:r>
              <a:rPr lang="sr-Latn-RS" dirty="0" smtClean="0">
                <a:latin typeface="Arial Black" pitchFamily="34" charset="0"/>
              </a:rPr>
              <a:t>Sekvencijalni razvoj</a:t>
            </a:r>
            <a:br>
              <a:rPr lang="sr-Latn-RS" dirty="0" smtClean="0">
                <a:latin typeface="Arial Black" pitchFamily="34" charset="0"/>
              </a:rPr>
            </a:br>
            <a:r>
              <a:rPr lang="sr-Latn-RS" dirty="0" smtClean="0">
                <a:latin typeface="Arial Black" pitchFamily="34" charset="0"/>
              </a:rPr>
              <a:t>(0-15)</a:t>
            </a:r>
            <a:br>
              <a:rPr lang="sr-Latn-RS" dirty="0" smtClean="0">
                <a:latin typeface="Arial Black" pitchFamily="34" charset="0"/>
              </a:rPr>
            </a:b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Uslovi</a:t>
            </a: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Promena proporcija tela i spuštanje težišta tela</a:t>
            </a: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Snaga mišića</a:t>
            </a: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Pokretljivost zglobova (pokretanje noge iz kolena, a ne samo iz boka)</a:t>
            </a: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Integracija vizuelnih, vestibularnih i proprioceptivnih informacija </a:t>
            </a: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Održavanje  ravnoteže</a:t>
            </a:r>
          </a:p>
          <a:p>
            <a:pPr>
              <a:defRPr/>
            </a:pPr>
            <a:endParaRPr lang="sr-Latn-RS" dirty="0" smtClean="0"/>
          </a:p>
          <a:p>
            <a:pPr>
              <a:buFont typeface="Wingdings" pitchFamily="2" charset="2"/>
              <a:buNone/>
              <a:defRPr/>
            </a:pPr>
            <a:endParaRPr lang="sr-Latn-R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sr-Latn-RS" dirty="0" smtClean="0">
                <a:latin typeface="Arial Black" pitchFamily="34" charset="0"/>
              </a:rPr>
              <a:t>Prohodavanje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61444" name="Rectangle 3"/>
          <p:cNvSpPr>
            <a:spLocks noChangeArrowheads="1"/>
          </p:cNvSpPr>
          <p:nvPr/>
        </p:nvSpPr>
        <p:spPr bwMode="auto">
          <a:xfrm>
            <a:off x="2286000" y="1490663"/>
            <a:ext cx="4572000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1313" indent="-341313">
              <a:spcBef>
                <a:spcPts val="600"/>
              </a:spcBef>
              <a:buFont typeface="Calibri" pitchFamily="34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  <a:p>
            <a:pPr marL="341313" indent="-341313">
              <a:spcBef>
                <a:spcPts val="600"/>
              </a:spcBef>
              <a:buFont typeface="Calibri" pitchFamily="34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chemeClr val="tx2"/>
              </a:solidFill>
              <a:latin typeface="Arial Black" pitchFamily="34" charset="0"/>
            </a:endParaRPr>
          </a:p>
          <a:p>
            <a:pPr marL="341313" indent="-341313">
              <a:spcBef>
                <a:spcPts val="600"/>
              </a:spcBef>
              <a:buFont typeface="Calibri" pitchFamily="34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chemeClr val="tx2"/>
              </a:solidFill>
              <a:latin typeface="Arial Black" pitchFamily="34" charset="0"/>
            </a:endParaRPr>
          </a:p>
          <a:p>
            <a:pPr marL="341313" indent="-341313">
              <a:spcBef>
                <a:spcPts val="600"/>
              </a:spcBef>
              <a:buFont typeface="Calibri" pitchFamily="34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chemeClr val="tx2"/>
              </a:solidFill>
              <a:latin typeface="Arial Black" pitchFamily="34" charset="0"/>
            </a:endParaRPr>
          </a:p>
          <a:p>
            <a:pPr marL="341313" indent="-341313">
              <a:spcBef>
                <a:spcPts val="600"/>
              </a:spcBef>
              <a:buFont typeface="Calibri" pitchFamily="34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sr-Latn-CS">
              <a:solidFill>
                <a:schemeClr val="tx2"/>
              </a:solidFill>
              <a:latin typeface="Arial Black" pitchFamily="34" charset="0"/>
            </a:endParaRPr>
          </a:p>
          <a:p>
            <a:pPr marL="341313" indent="-341313">
              <a:spcBef>
                <a:spcPts val="600"/>
              </a:spcBef>
              <a:buFont typeface="Calibri" pitchFamily="34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sr-Latn-CS">
              <a:solidFill>
                <a:schemeClr val="tx2"/>
              </a:solidFill>
              <a:latin typeface="Arial Black" pitchFamily="34" charset="0"/>
            </a:endParaRPr>
          </a:p>
          <a:p>
            <a:pPr marL="341313" indent="-341313">
              <a:spcBef>
                <a:spcPts val="600"/>
              </a:spcBef>
              <a:buFont typeface="Calibri" pitchFamily="34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sr-Latn-CS">
              <a:solidFill>
                <a:schemeClr val="tx2"/>
              </a:solidFill>
              <a:latin typeface="Arial Black" pitchFamily="34" charset="0"/>
            </a:endParaRPr>
          </a:p>
          <a:p>
            <a:pPr marL="341313" indent="-341313">
              <a:spcBef>
                <a:spcPts val="600"/>
              </a:spcBef>
              <a:buFont typeface="Calibri" pitchFamily="34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sr-Latn-CS">
              <a:solidFill>
                <a:schemeClr val="tx2"/>
              </a:solidFill>
              <a:latin typeface="Arial Black" pitchFamily="34" charset="0"/>
            </a:endParaRPr>
          </a:p>
          <a:p>
            <a:pPr marL="341313" indent="-341313">
              <a:spcBef>
                <a:spcPts val="600"/>
              </a:spcBef>
              <a:buFont typeface="Calibri" pitchFamily="34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sr-Latn-CS">
              <a:solidFill>
                <a:schemeClr val="tx2"/>
              </a:solidFill>
              <a:latin typeface="Arial Black" pitchFamily="34" charset="0"/>
            </a:endParaRPr>
          </a:p>
          <a:p>
            <a:pPr marL="341313" indent="-341313">
              <a:spcBef>
                <a:spcPts val="600"/>
              </a:spcBef>
              <a:buFont typeface="Calibri" pitchFamily="34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sr-Latn-CS">
              <a:solidFill>
                <a:schemeClr val="tx2"/>
              </a:solidFill>
              <a:latin typeface="Arial Black" pitchFamily="34" charset="0"/>
            </a:endParaRPr>
          </a:p>
          <a:p>
            <a:pPr marL="341313" indent="-341313">
              <a:spcBef>
                <a:spcPts val="600"/>
              </a:spcBef>
              <a:buFont typeface="Calibri" pitchFamily="34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sr-Latn-CS">
              <a:solidFill>
                <a:schemeClr val="tx2"/>
              </a:solidFill>
              <a:latin typeface="Arial Black" pitchFamily="34" charset="0"/>
            </a:endParaRPr>
          </a:p>
          <a:p>
            <a:pPr marL="341313" indent="-341313">
              <a:spcBef>
                <a:spcPts val="600"/>
              </a:spcBef>
              <a:buFont typeface="Calibri" pitchFamily="34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sr-Latn-CS">
              <a:solidFill>
                <a:schemeClr val="tx2"/>
              </a:solidFill>
              <a:latin typeface="Arial Black" pitchFamily="34" charset="0"/>
            </a:endParaRPr>
          </a:p>
          <a:p>
            <a:pPr marL="341313" indent="-341313">
              <a:spcBef>
                <a:spcPts val="600"/>
              </a:spcBef>
              <a:buFont typeface="Calibri" pitchFamily="34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sr-Latn-CS">
              <a:solidFill>
                <a:schemeClr val="tx2"/>
              </a:solidFill>
              <a:latin typeface="Arial Black" pitchFamily="34" charset="0"/>
            </a:endParaRPr>
          </a:p>
          <a:p>
            <a:pPr marL="341313" indent="-341313">
              <a:spcBef>
                <a:spcPts val="600"/>
              </a:spcBef>
              <a:buFont typeface="Calibri" pitchFamily="34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/>
          </a:p>
          <a:p>
            <a:pPr marL="341313" indent="-341313">
              <a:spcBef>
                <a:spcPts val="600"/>
              </a:spcBef>
              <a:buFont typeface="Calibri" pitchFamily="34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/>
          </a:p>
          <a:p>
            <a:pPr marL="341313" indent="-341313">
              <a:spcBef>
                <a:spcPts val="600"/>
              </a:spcBef>
              <a:buFont typeface="Calibri" pitchFamily="34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/>
          </a:p>
          <a:p>
            <a:pPr marL="341313" indent="-341313">
              <a:spcBef>
                <a:spcPts val="600"/>
              </a:spcBef>
              <a:buFont typeface="Calibri" pitchFamily="34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Latn-CS">
                <a:solidFill>
                  <a:schemeClr val="tx2"/>
                </a:solidFill>
                <a:latin typeface="Arial Black" pitchFamily="34" charset="0"/>
              </a:rPr>
              <a:t>i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800"/>
              </a:spcBef>
              <a:buFont typeface="Wingdings" pitchFamily="2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sr-Latn-CS" sz="40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algn="just"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sr-Latn-CS" sz="2800" dirty="0" smtClean="0">
                <a:latin typeface="Arial Black" pitchFamily="34" charset="0"/>
              </a:rPr>
              <a:t>Deca koja rano prohodavaju su preduzimljivija (Bischof</a:t>
            </a:r>
            <a:r>
              <a:rPr lang="en-US" sz="2800" dirty="0" smtClean="0">
                <a:latin typeface="Arial Black" pitchFamily="34" charset="0"/>
              </a:rPr>
              <a:t>-</a:t>
            </a:r>
            <a:r>
              <a:rPr lang="en-US" sz="2800" dirty="0" err="1" smtClean="0">
                <a:latin typeface="Arial Black" pitchFamily="34" charset="0"/>
              </a:rPr>
              <a:t>Köhler</a:t>
            </a:r>
            <a:r>
              <a:rPr lang="en-US" sz="2800" dirty="0" smtClean="0">
                <a:latin typeface="Arial Black" pitchFamily="34" charset="0"/>
              </a:rPr>
              <a:t>, 1998</a:t>
            </a:r>
            <a:r>
              <a:rPr lang="sr-Latn-CS" sz="2800" dirty="0" smtClean="0">
                <a:latin typeface="Arial Black" pitchFamily="34" charset="0"/>
              </a:rPr>
              <a:t>)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i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sr-Latn-CS" sz="2800" dirty="0" smtClean="0">
                <a:latin typeface="Arial Black" pitchFamily="34" charset="0"/>
              </a:rPr>
              <a:t>češće su orijentisana ka izazovnim situacijama. Roditelji im postavljaju viša očekivanja (Biringen et al, 1995). Ova deca češće i jače sprovode svoju volju.</a:t>
            </a:r>
          </a:p>
          <a:p>
            <a:pPr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sr-Latn-CS" sz="2800" dirty="0" smtClean="0">
                <a:latin typeface="Arial Black" pitchFamily="34" charset="0"/>
              </a:rPr>
              <a:t>Deca koja kasno prohodavaju su strašljivija i </a:t>
            </a:r>
            <a:r>
              <a:rPr lang="en-US" sz="2800" dirty="0" smtClean="0">
                <a:latin typeface="Arial Black" pitchFamily="34" charset="0"/>
              </a:rPr>
              <a:t>r</a:t>
            </a:r>
            <a:r>
              <a:rPr lang="sr-Latn-CS" sz="2800" dirty="0" smtClean="0">
                <a:latin typeface="Arial Black" pitchFamily="34" charset="0"/>
              </a:rPr>
              <a:t>oditelji ih više zaštićuju.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>
              <a:defRPr/>
            </a:pPr>
            <a:r>
              <a:rPr lang="sr-Latn-RS" dirty="0" smtClean="0">
                <a:latin typeface="Arial Black" pitchFamily="34" charset="0"/>
              </a:rPr>
              <a:t>Prohodavanje kao razvojni zadatak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3363" y="2016125"/>
            <a:ext cx="2286000" cy="11747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EEC85E"/>
              </a:buClr>
              <a:buSzPct val="70000"/>
              <a:buFont typeface="Wingdings" pitchFamily="2" charset="2"/>
              <a:buChar char="u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sr-Latn-CS" sz="3200" kern="0" dirty="0"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EEC85E"/>
              </a:buClr>
              <a:buSzPct val="70000"/>
              <a:buFont typeface="Wingdings" pitchFamily="2" charset="2"/>
              <a:buChar char="u"/>
              <a:defRPr/>
            </a:pPr>
            <a:endParaRPr lang="en-US" sz="3200" kern="0" dirty="0"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</a:endParaRP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 algn="just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r-Latn-CS" dirty="0" smtClean="0">
                <a:latin typeface="Arial Black" pitchFamily="34" charset="0"/>
              </a:rPr>
              <a:t>Kod novorođenčeta prisutan je refleks hvatanja, koji počinje da se gasi u toku drugog meseca, a u četvrtom potpuno nestaje. </a:t>
            </a:r>
          </a:p>
          <a:p>
            <a:pPr marL="341313" indent="-341313" algn="just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r-Latn-CS" dirty="0" smtClean="0">
                <a:latin typeface="Arial Black" pitchFamily="34" charset="0"/>
              </a:rPr>
              <a:t>Voljno hvatanje predmeta koje dete vidi javlja se tokom 4. meseca, sa 5 meseci dete može da prebaci predmet iz jedne u drugu ruku. </a:t>
            </a:r>
          </a:p>
          <a:p>
            <a:pPr>
              <a:buFont typeface="Wingdings" pitchFamily="2" charset="2"/>
              <a:buNone/>
              <a:defRPr/>
            </a:pPr>
            <a:endParaRPr lang="en-US" dirty="0">
              <a:latin typeface="Arial Black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sr-Latn-RS" dirty="0" smtClean="0">
                <a:latin typeface="Arial Black" pitchFamily="34" charset="0"/>
              </a:rPr>
              <a:t>Dosezanje i hvatanje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2286000" y="2136775"/>
            <a:ext cx="4572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>
              <a:defRPr/>
            </a:pP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>
                <a:latin typeface="Arial Black" pitchFamily="34" charset="0"/>
              </a:rPr>
              <a:t/>
            </a:r>
            <a:br>
              <a:rPr lang="sr-Latn-RS" dirty="0" smtClean="0">
                <a:latin typeface="Arial Black" pitchFamily="34" charset="0"/>
              </a:rPr>
            </a:br>
            <a:r>
              <a:rPr lang="sr-Latn-RS" dirty="0" smtClean="0">
                <a:latin typeface="Arial Black" pitchFamily="34" charset="0"/>
              </a:rPr>
              <a:t> Značaj šeme hvatanja 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sz="3200" dirty="0" smtClean="0">
                <a:latin typeface="Arial Black" pitchFamily="34" charset="0"/>
              </a:rPr>
              <a:t>Neurološki </a:t>
            </a:r>
            <a:br>
              <a:rPr lang="sr-Latn-RS" sz="3200" dirty="0" smtClean="0">
                <a:latin typeface="Arial Black" pitchFamily="34" charset="0"/>
              </a:rPr>
            </a:br>
            <a:r>
              <a:rPr lang="sr-Latn-RS" sz="3200" dirty="0" smtClean="0">
                <a:latin typeface="Arial Black" pitchFamily="34" charset="0"/>
              </a:rPr>
              <a:t>Saznajni</a:t>
            </a:r>
            <a:br>
              <a:rPr lang="sr-Latn-RS" sz="3200" dirty="0" smtClean="0">
                <a:latin typeface="Arial Black" pitchFamily="34" charset="0"/>
              </a:rPr>
            </a:br>
            <a:r>
              <a:rPr lang="sr-Latn-RS" sz="3200" dirty="0" smtClean="0">
                <a:latin typeface="Arial Black" pitchFamily="34" charset="0"/>
              </a:rPr>
              <a:t> Motorički aspekt</a:t>
            </a:r>
            <a:br>
              <a:rPr lang="sr-Latn-RS" sz="3200" dirty="0" smtClean="0">
                <a:latin typeface="Arial Black" pitchFamily="34" charset="0"/>
              </a:rPr>
            </a:br>
            <a:r>
              <a:rPr lang="sr-Latn-RS" sz="3200" dirty="0" smtClean="0">
                <a:latin typeface="Arial Black" pitchFamily="34" charset="0"/>
              </a:rPr>
              <a:t/>
            </a:r>
            <a:br>
              <a:rPr lang="sr-Latn-RS" sz="3200" dirty="0" smtClean="0">
                <a:latin typeface="Arial Black" pitchFamily="34" charset="0"/>
              </a:rPr>
            </a:br>
            <a:r>
              <a:rPr lang="sr-Latn-RS" sz="3200" dirty="0" smtClean="0">
                <a:solidFill>
                  <a:srgbClr val="FF0000"/>
                </a:solidFill>
                <a:latin typeface="Arial Black" pitchFamily="34" charset="0"/>
              </a:rPr>
              <a:t>Hvatati znači shvatati (Pgt)</a:t>
            </a:r>
            <a:endParaRPr lang="en-US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>
                <a:latin typeface="Arial Black" pitchFamily="34" charset="0"/>
              </a:rPr>
              <a:t>Gezelove norme</a:t>
            </a:r>
          </a:p>
          <a:p>
            <a:r>
              <a:rPr lang="sr-Latn-RS" dirty="0" smtClean="0">
                <a:latin typeface="Arial Black" pitchFamily="34" charset="0"/>
              </a:rPr>
              <a:t> Prosečno postignuće deteta datog uzrasta</a:t>
            </a:r>
          </a:p>
          <a:p>
            <a:r>
              <a:rPr lang="sr-Latn-RS" dirty="0" smtClean="0">
                <a:latin typeface="Arial Black" pitchFamily="34" charset="0"/>
              </a:rPr>
              <a:t>Uzrast, opis ponašanja, slovni indeks A, B, C;</a:t>
            </a:r>
          </a:p>
          <a:p>
            <a:r>
              <a:rPr lang="sr-Latn-RS" dirty="0" smtClean="0">
                <a:latin typeface="Arial Black" pitchFamily="34" charset="0"/>
              </a:rPr>
              <a:t>Procenat dece koja osvajaju dati oblik ponašanja na datom uzrastu (od 19 do 99%) 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r-Latn-RS" dirty="0" smtClean="0">
                <a:latin typeface="Arial Black" pitchFamily="34" charset="0"/>
              </a:rPr>
              <a:t>Uzrasne norme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 algn="ctr">
              <a:defRPr/>
            </a:pPr>
            <a:r>
              <a:rPr lang="sr-Latn-RS" sz="4000" dirty="0" smtClean="0">
                <a:latin typeface="Arial Black" pitchFamily="34" charset="0"/>
              </a:rPr>
              <a:t>SENZORNI I PERCEPTIVNI </a:t>
            </a:r>
            <a:r>
              <a:rPr lang="en-US" sz="4000" dirty="0" smtClean="0">
                <a:latin typeface="Arial Black" pitchFamily="34" charset="0"/>
              </a:rPr>
              <a:t>RA</a:t>
            </a:r>
            <a:r>
              <a:rPr lang="sr-Latn-RS" sz="4000" dirty="0" smtClean="0">
                <a:latin typeface="Arial Black" pitchFamily="34" charset="0"/>
              </a:rPr>
              <a:t>ZVOJ</a:t>
            </a:r>
          </a:p>
          <a:p>
            <a:pPr algn="ctr">
              <a:defRPr/>
            </a:pPr>
            <a:endParaRPr lang="en-US" sz="4000" dirty="0"/>
          </a:p>
        </p:txBody>
      </p:sp>
      <p:pic>
        <p:nvPicPr>
          <p:cNvPr id="65539" name="Picture 2" descr="Image result for inteligencija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3276600"/>
            <a:ext cx="37909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sr-Latn-RS" dirty="0" smtClean="0">
                <a:latin typeface="Arial Black" pitchFamily="34" charset="0"/>
              </a:rPr>
              <a:t>Oset i opažaj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Čulna osetljivost</a:t>
            </a:r>
          </a:p>
          <a:p>
            <a:pPr>
              <a:defRPr/>
            </a:pPr>
            <a:endParaRPr lang="sr-Latn-RS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Oset</a:t>
            </a:r>
            <a:r>
              <a:rPr lang="sr-Latn-CS" dirty="0" smtClean="0"/>
              <a:t> </a:t>
            </a:r>
          </a:p>
          <a:p>
            <a:pPr>
              <a:defRPr/>
            </a:pPr>
            <a:r>
              <a:rPr lang="sr-Latn-CS" sz="2000" dirty="0" smtClean="0">
                <a:latin typeface="Arial Black" pitchFamily="34" charset="0"/>
              </a:rPr>
              <a:t>Jednostavni čulni utisak, doživljaj izolovanog svojstva složenog opažaja (boje, tvrdoće, mirisa, oblika) bez osmišljavanja na osnovu prethodnog iskustva</a:t>
            </a:r>
          </a:p>
          <a:p>
            <a:pPr>
              <a:defRPr/>
            </a:pPr>
            <a:r>
              <a:rPr lang="sr-Latn-RS" sz="2400" dirty="0" smtClean="0">
                <a:solidFill>
                  <a:srgbClr val="FF0000"/>
                </a:solidFill>
                <a:latin typeface="Arial Black" pitchFamily="34" charset="0"/>
              </a:rPr>
              <a:t>Vizuelna, </a:t>
            </a:r>
            <a:r>
              <a:rPr lang="sr-Latn-RS" sz="2400" dirty="0" smtClean="0">
                <a:solidFill>
                  <a:srgbClr val="FF0000"/>
                </a:solidFill>
                <a:latin typeface="Arial Black" pitchFamily="34" charset="0"/>
              </a:rPr>
              <a:t>akustička, olfaktorna </a:t>
            </a:r>
            <a:r>
              <a:rPr lang="sr-Latn-RS" sz="2400" dirty="0" smtClean="0">
                <a:solidFill>
                  <a:srgbClr val="FF0000"/>
                </a:solidFill>
                <a:latin typeface="Arial Black" pitchFamily="34" charset="0"/>
              </a:rPr>
              <a:t>i haptička osetljivost</a:t>
            </a:r>
          </a:p>
          <a:p>
            <a:pPr>
              <a:defRPr/>
            </a:pPr>
            <a:endParaRPr lang="sr-Latn-RS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r-Latn-CS" dirty="0" smtClean="0">
                <a:solidFill>
                  <a:srgbClr val="FF0000"/>
                </a:solidFill>
                <a:latin typeface="Arial Black" pitchFamily="34" charset="0"/>
              </a:rPr>
              <a:t>Percepcija:</a:t>
            </a:r>
          </a:p>
          <a:p>
            <a:pPr>
              <a:defRPr/>
            </a:pPr>
            <a:endParaRPr lang="sr-Latn-CS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sr-Latn-CS" dirty="0" smtClean="0">
                <a:solidFill>
                  <a:srgbClr val="FF0000"/>
                </a:solidFill>
                <a:latin typeface="Arial Black" pitchFamily="34" charset="0"/>
              </a:rPr>
              <a:t>Opažaj</a:t>
            </a:r>
            <a:r>
              <a:rPr lang="sr-Latn-CS" dirty="0" smtClean="0">
                <a:latin typeface="Arial Black" pitchFamily="34" charset="0"/>
              </a:rPr>
              <a:t> </a:t>
            </a:r>
            <a:r>
              <a:rPr lang="sr-Latn-CS" dirty="0" smtClean="0">
                <a:solidFill>
                  <a:srgbClr val="FF0000"/>
                </a:solidFill>
                <a:latin typeface="Arial Black" pitchFamily="34" charset="0"/>
              </a:rPr>
              <a:t>oblika, veličine, dubine</a:t>
            </a:r>
            <a:endParaRPr lang="sr-Latn-CS" dirty="0" smtClean="0">
              <a:latin typeface="Arial Black" pitchFamily="34" charset="0"/>
            </a:endParaRPr>
          </a:p>
          <a:p>
            <a:pPr algn="just">
              <a:defRPr/>
            </a:pPr>
            <a:r>
              <a:rPr lang="sr-Latn-CS" sz="2400" dirty="0" smtClean="0">
                <a:latin typeface="Arial Black" pitchFamily="34" charset="0"/>
              </a:rPr>
              <a:t>Subjektivni doživljaj</a:t>
            </a:r>
            <a:r>
              <a:rPr lang="sr-Latn-RS" sz="2400" dirty="0" smtClean="0">
                <a:latin typeface="Arial Black" pitchFamily="34" charset="0"/>
              </a:rPr>
              <a:t> </a:t>
            </a:r>
            <a:r>
              <a:rPr lang="sr-Latn-RS" sz="2000" dirty="0" smtClean="0">
                <a:latin typeface="Arial Black" pitchFamily="34" charset="0"/>
              </a:rPr>
              <a:t>c</a:t>
            </a:r>
            <a:r>
              <a:rPr lang="en-US" sz="2000" dirty="0" smtClean="0">
                <a:latin typeface="Arial Black" pitchFamily="34" charset="0"/>
              </a:rPr>
              <a:t>e</a:t>
            </a:r>
            <a:r>
              <a:rPr lang="sr-Latn-RS" sz="2000" dirty="0" smtClean="0">
                <a:latin typeface="Arial Black" pitchFamily="34" charset="0"/>
              </a:rPr>
              <a:t>line </a:t>
            </a:r>
            <a:r>
              <a:rPr lang="sr-Latn-CS" sz="2000" dirty="0" smtClean="0">
                <a:latin typeface="Arial Black" pitchFamily="34" charset="0"/>
              </a:rPr>
              <a:t>složaja draži koje deluju na čulne organe</a:t>
            </a:r>
            <a:r>
              <a:rPr lang="en-US" sz="2000" dirty="0" smtClean="0">
                <a:latin typeface="Arial Black" pitchFamily="34" charset="0"/>
              </a:rPr>
              <a:t>, </a:t>
            </a:r>
            <a:r>
              <a:rPr lang="en-US" sz="2000" dirty="0" err="1" smtClean="0">
                <a:latin typeface="Arial Black" pitchFamily="34" charset="0"/>
              </a:rPr>
              <a:t>osmi</a:t>
            </a:r>
            <a:r>
              <a:rPr lang="sr-Latn-RS" sz="2000" dirty="0" smtClean="0">
                <a:latin typeface="Arial Black" pitchFamily="34" charset="0"/>
              </a:rPr>
              <a:t>šljen na osnovu prethodnog iskustva</a:t>
            </a:r>
            <a:r>
              <a:rPr lang="sr-Latn-CS" sz="2000" dirty="0" smtClean="0">
                <a:latin typeface="Arial Black" pitchFamily="34" charset="0"/>
              </a:rPr>
              <a:t> </a:t>
            </a:r>
            <a:endParaRPr lang="en-US" sz="2000" dirty="0" smtClean="0">
              <a:latin typeface="Arial Black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533400" y="160020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sr-Latn-CS">
              <a:solidFill>
                <a:srgbClr val="FF0000"/>
              </a:solidFill>
              <a:latin typeface="Arial Black" pitchFamily="34" charset="0"/>
            </a:endParaRPr>
          </a:p>
          <a:p>
            <a:pPr eaLnBrk="1" hangingPunct="1"/>
            <a:endParaRPr lang="sr-Latn-CS">
              <a:solidFill>
                <a:srgbClr val="FF0000"/>
              </a:solidFill>
              <a:latin typeface="Arial Black" pitchFamily="34" charset="0"/>
            </a:endParaRPr>
          </a:p>
          <a:p>
            <a:pPr eaLnBrk="1" hangingPunct="1"/>
            <a:endParaRPr lang="sr-Latn-CS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sr-Latn-CS" sz="2000" dirty="0" smtClean="0">
                <a:solidFill>
                  <a:srgbClr val="FF0000"/>
                </a:solidFill>
                <a:latin typeface="Arial Black" pitchFamily="34" charset="0"/>
              </a:rPr>
              <a:t>	</a:t>
            </a:r>
            <a:r>
              <a:rPr lang="sr-Latn-RS" sz="2000" dirty="0" smtClean="0">
                <a:solidFill>
                  <a:srgbClr val="FF0000"/>
                </a:solidFill>
                <a:latin typeface="Arial Black" pitchFamily="34" charset="0"/>
              </a:rPr>
              <a:t>Definicija perioda </a:t>
            </a:r>
            <a:endParaRPr lang="sr-Latn-RS" sz="2000" dirty="0" smtClean="0">
              <a:latin typeface="Arial Black" pitchFamily="34" charset="0"/>
            </a:endParaRPr>
          </a:p>
          <a:p>
            <a:pPr eaLnBrk="1" hangingPunct="1">
              <a:defRPr/>
            </a:pPr>
            <a:r>
              <a:rPr lang="sr-Latn-RS" sz="2000" dirty="0" smtClean="0">
                <a:latin typeface="Arial Black" pitchFamily="34" charset="0"/>
              </a:rPr>
              <a:t>Period od koncepcije organizma do rođenja; 10 lunarnih meseci, 280 dana od začeća; prevremena i preneta trudnoća</a:t>
            </a:r>
          </a:p>
          <a:p>
            <a:pPr eaLnBrk="1" hangingPunct="1">
              <a:defRPr/>
            </a:pPr>
            <a:endParaRPr lang="sr-Latn-RS" sz="2000" dirty="0" smtClean="0">
              <a:latin typeface="Arial Black" pitchFamily="34" charset="0"/>
            </a:endParaRPr>
          </a:p>
          <a:p>
            <a:pPr eaLnBrk="1" hangingPunct="1">
              <a:defRPr/>
            </a:pPr>
            <a:r>
              <a:rPr lang="sr-Latn-RS" sz="2000" dirty="0" smtClean="0">
                <a:solidFill>
                  <a:srgbClr val="FF0000"/>
                </a:solidFill>
                <a:latin typeface="Arial Black" pitchFamily="34" charset="0"/>
              </a:rPr>
              <a:t>Istraživački problemi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r-Latn-RS" sz="2000" dirty="0" smtClean="0">
                <a:latin typeface="Arial Black" pitchFamily="34" charset="0"/>
              </a:rPr>
              <a:t>1. Biološka (genetička) osnova ponašanja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r-Latn-RS" sz="2000" dirty="0" smtClean="0">
                <a:latin typeface="Arial Black" pitchFamily="34" charset="0"/>
              </a:rPr>
              <a:t>2. Uticaj spoljašnje sredine na razvoj ploda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r-Latn-RS" sz="2000" dirty="0" smtClean="0">
                <a:latin typeface="Arial Black" pitchFamily="34" charset="0"/>
              </a:rPr>
              <a:t>3. Činioci normalnog i patološkog toka razvoja (teratogeni)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r-Latn-RS" sz="2000" dirty="0" smtClean="0">
                <a:latin typeface="Arial Black" pitchFamily="34" charset="0"/>
              </a:rPr>
              <a:t>4. Počeci ponašanja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r-Latn-RS" sz="2000" dirty="0" smtClean="0">
                <a:latin typeface="Arial Black" pitchFamily="34" charset="0"/>
              </a:rPr>
              <a:t>5. Uticaj prenatalnog na postnatalni razvoj</a:t>
            </a:r>
            <a:endParaRPr lang="en-US" sz="2000" dirty="0" smtClean="0">
              <a:latin typeface="Arial Black" pitchFamily="34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sr-Latn-RS" sz="4000" dirty="0" smtClean="0">
                <a:latin typeface="Arial Black" pitchFamily="34" charset="0"/>
              </a:rPr>
              <a:t>P</a:t>
            </a:r>
            <a:r>
              <a:rPr lang="en-US" sz="4000" dirty="0" smtClean="0">
                <a:latin typeface="Arial Black" pitchFamily="34" charset="0"/>
              </a:rPr>
              <a:t>r</a:t>
            </a:r>
            <a:r>
              <a:rPr lang="sr-Latn-RS" sz="4000" dirty="0" smtClean="0">
                <a:latin typeface="Arial Black" pitchFamily="34" charset="0"/>
              </a:rPr>
              <a:t>azvoj pre rođenja</a:t>
            </a:r>
            <a:br>
              <a:rPr lang="sr-Latn-RS" sz="4000" dirty="0" smtClean="0">
                <a:latin typeface="Arial Black" pitchFamily="34" charset="0"/>
              </a:rPr>
            </a:br>
            <a:endParaRPr lang="en-US" sz="4000" dirty="0" smtClean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>
                <a:latin typeface="Arial Black" pitchFamily="34" charset="0"/>
              </a:rPr>
              <a:t>Očuvani senzorni aparat</a:t>
            </a:r>
          </a:p>
          <a:p>
            <a:r>
              <a:rPr lang="sr-Latn-RS" dirty="0" smtClean="0">
                <a:latin typeface="Arial Black" pitchFamily="34" charset="0"/>
              </a:rPr>
              <a:t>Ekspozicija draži</a:t>
            </a:r>
          </a:p>
          <a:p>
            <a:r>
              <a:rPr lang="sr-Latn-RS" dirty="0" smtClean="0">
                <a:latin typeface="Arial Black" pitchFamily="34" charset="0"/>
              </a:rPr>
              <a:t>Iskustvo</a:t>
            </a:r>
          </a:p>
          <a:p>
            <a:endParaRPr lang="sr-Latn-RS" dirty="0" smtClean="0">
              <a:latin typeface="Arial Black" pitchFamily="34" charset="0"/>
            </a:endParaRPr>
          </a:p>
          <a:p>
            <a:pPr algn="ctr"/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Selektivnost opažaja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r-Latn-RS" dirty="0" smtClean="0">
                <a:latin typeface="Arial Black" pitchFamily="34" charset="0"/>
              </a:rPr>
              <a:t>Faktori opažanja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See full size image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1447800"/>
            <a:ext cx="6553200" cy="3581400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sr-Latn-RS" dirty="0" smtClean="0">
                <a:latin typeface="Arial Black" pitchFamily="34" charset="0"/>
              </a:rPr>
              <a:t> Oštrina vida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0" y="5410200"/>
            <a:ext cx="4040188" cy="762000"/>
          </a:xfrm>
        </p:spPr>
        <p:txBody>
          <a:bodyPr/>
          <a:lstStyle/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Kako bebe vide?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5102225" y="5410200"/>
            <a:ext cx="4041775" cy="7620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Simulacija oštrine viđenja</a:t>
            </a:r>
            <a:endParaRPr lang="en-US" dirty="0"/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RS" sz="2400" dirty="0" smtClean="0">
                <a:solidFill>
                  <a:srgbClr val="FF0000"/>
                </a:solidFill>
                <a:latin typeface="Arial Black" pitchFamily="34" charset="0"/>
              </a:rPr>
              <a:t>Akustička diferencijacija, lokalizacija i preferencija</a:t>
            </a:r>
          </a:p>
          <a:p>
            <a:pPr>
              <a:defRPr/>
            </a:pPr>
            <a:endParaRPr lang="sr-Latn-RS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sr-Latn-RS" sz="2400" dirty="0" smtClean="0">
                <a:latin typeface="Arial Black" pitchFamily="34" charset="0"/>
              </a:rPr>
              <a:t>Sa</a:t>
            </a:r>
            <a:r>
              <a:rPr lang="sr-Latn-RS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sr-Latn-RS" sz="2400" dirty="0" smtClean="0">
                <a:latin typeface="Arial Black" pitchFamily="34" charset="0"/>
              </a:rPr>
              <a:t>uzrastom raste oštrina (u 5. mesecu  potpuno razvijena sposobnost razlikovanja tonskih varijacija zvukova visokih frekvencija)</a:t>
            </a:r>
          </a:p>
          <a:p>
            <a:pPr>
              <a:defRPr/>
            </a:pPr>
            <a:r>
              <a:rPr lang="sr-Latn-RS" sz="2400" dirty="0" smtClean="0">
                <a:solidFill>
                  <a:srgbClr val="FF0000"/>
                </a:solidFill>
                <a:latin typeface="Arial Black" pitchFamily="34" charset="0"/>
              </a:rPr>
              <a:t>Fonetički i </a:t>
            </a:r>
            <a:r>
              <a:rPr lang="sr-Latn-RS" sz="2400" smtClean="0">
                <a:solidFill>
                  <a:srgbClr val="FF0000"/>
                </a:solidFill>
                <a:latin typeface="Arial Black" pitchFamily="34" charset="0"/>
              </a:rPr>
              <a:t>muzički sluh (Leontjev)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Oštrina sluha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68612" name="Rectangle 3"/>
          <p:cNvSpPr>
            <a:spLocks noChangeArrowheads="1"/>
          </p:cNvSpPr>
          <p:nvPr/>
        </p:nvSpPr>
        <p:spPr bwMode="auto">
          <a:xfrm>
            <a:off x="2286000" y="2209800"/>
            <a:ext cx="4572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endParaRPr lang="sr-Latn-CS"/>
          </a:p>
          <a:p>
            <a:pPr eaLnBrk="1" hangingPunct="1">
              <a:buFont typeface="Arial" charset="0"/>
              <a:buNone/>
            </a:pPr>
            <a:endParaRPr lang="sr-Latn-CS"/>
          </a:p>
          <a:p>
            <a:pPr eaLnBrk="1" hangingPunct="1"/>
            <a:r>
              <a:rPr lang="sr-Latn-CS">
                <a:latin typeface="Arial Black" pitchFamily="34" charset="0"/>
              </a:rPr>
              <a:t> </a:t>
            </a:r>
          </a:p>
          <a:p>
            <a:pPr eaLnBrk="1" hangingPunct="1">
              <a:buFont typeface="Arial" charset="0"/>
              <a:buChar char="•"/>
            </a:pPr>
            <a:endParaRPr lang="sr-Latn-CS">
              <a:latin typeface="Arial Black" pitchFamily="34" charset="0"/>
            </a:endParaRPr>
          </a:p>
          <a:p>
            <a:pPr eaLnBrk="1" hangingPunct="1">
              <a:buFont typeface="Arial" charset="0"/>
              <a:buNone/>
            </a:pPr>
            <a:endParaRPr lang="sr-Latn-CS"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Lokalizacija</a:t>
            </a:r>
          </a:p>
          <a:p>
            <a:pPr>
              <a:defRPr/>
            </a:pPr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Diskriminacija</a:t>
            </a:r>
          </a:p>
          <a:p>
            <a:pPr>
              <a:defRPr/>
            </a:pPr>
            <a:endParaRPr lang="sr-Latn-RS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F</a:t>
            </a:r>
            <a:r>
              <a:rPr lang="sr-Latn-RS" dirty="0" smtClean="0">
                <a:latin typeface="Arial Black" pitchFamily="34" charset="0"/>
              </a:rPr>
              <a:t>izička </a:t>
            </a:r>
            <a:r>
              <a:rPr lang="sr-Latn-RS" dirty="0" smtClean="0">
                <a:latin typeface="Arial Black" pitchFamily="34" charset="0"/>
              </a:rPr>
              <a:t>-socijalna draž; </a:t>
            </a:r>
            <a:endParaRPr lang="sr-Latn-RS" dirty="0" smtClean="0">
              <a:latin typeface="Arial Black" pitchFamily="34" charset="0"/>
            </a:endParaRP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P</a:t>
            </a:r>
            <a:r>
              <a:rPr lang="sr-Latn-RS" dirty="0" smtClean="0">
                <a:latin typeface="Arial Black" pitchFamily="34" charset="0"/>
              </a:rPr>
              <a:t>okretna-statička </a:t>
            </a:r>
            <a:r>
              <a:rPr lang="sr-Latn-RS" dirty="0" smtClean="0">
                <a:latin typeface="Arial Black" pitchFamily="34" charset="0"/>
              </a:rPr>
              <a:t>draž; </a:t>
            </a:r>
            <a:endParaRPr lang="sr-Latn-RS" dirty="0" smtClean="0">
              <a:latin typeface="Arial Black" pitchFamily="34" charset="0"/>
            </a:endParaRPr>
          </a:p>
          <a:p>
            <a:pPr>
              <a:defRPr/>
            </a:pPr>
            <a:r>
              <a:rPr lang="en-US" dirty="0" smtClean="0">
                <a:latin typeface="Arial Black" pitchFamily="34" charset="0"/>
              </a:rPr>
              <a:t>P</a:t>
            </a:r>
            <a:r>
              <a:rPr lang="sr-Latn-RS" dirty="0" smtClean="0">
                <a:latin typeface="Arial Black" pitchFamily="34" charset="0"/>
              </a:rPr>
              <a:t>oznata-nepoznata draž;</a:t>
            </a:r>
          </a:p>
          <a:p>
            <a:pPr>
              <a:defRPr/>
            </a:pPr>
            <a:endParaRPr lang="sr-Latn-RS" dirty="0" smtClean="0">
              <a:latin typeface="Arial Black" pitchFamily="34" charset="0"/>
            </a:endParaRPr>
          </a:p>
          <a:p>
            <a:pPr algn="ctr">
              <a:defRPr/>
            </a:pPr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Preferencija socijalnih draži</a:t>
            </a:r>
          </a:p>
          <a:p>
            <a:pPr>
              <a:defRPr/>
            </a:pP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defRPr/>
            </a:pPr>
            <a:r>
              <a:rPr lang="sr-Latn-RS" dirty="0" smtClean="0">
                <a:latin typeface="Arial Black" pitchFamily="34" charset="0"/>
              </a:rPr>
              <a:t>Senzorne kompetencije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Socijalno podešeno </a:t>
            </a:r>
            <a:r>
              <a:rPr lang="sr-Latn-RS" dirty="0" smtClean="0">
                <a:latin typeface="Arial Black" pitchFamily="34" charset="0"/>
              </a:rPr>
              <a:t>dete </a:t>
            </a:r>
            <a:r>
              <a:rPr lang="en-US" dirty="0" smtClean="0">
                <a:latin typeface="Arial Black" pitchFamily="34" charset="0"/>
              </a:rPr>
              <a:t>(</a:t>
            </a:r>
            <a:r>
              <a:rPr lang="en-US" dirty="0" smtClean="0">
                <a:latin typeface="Arial Black" pitchFamily="34" charset="0"/>
              </a:rPr>
              <a:t>Richards, 1974</a:t>
            </a:r>
            <a:r>
              <a:rPr lang="en-US" dirty="0" smtClean="0"/>
              <a:t>) </a:t>
            </a:r>
            <a:endParaRPr lang="sr-Latn-RS" dirty="0" smtClean="0">
              <a:latin typeface="Arial Black" pitchFamily="34" charset="0"/>
            </a:endParaRP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Socijalno pre-adaptirano dete prema licu, glasu, mirisu, dodiru </a:t>
            </a:r>
            <a:r>
              <a:rPr lang="sr-Latn-RS" dirty="0" smtClean="0">
                <a:latin typeface="Arial Black" pitchFamily="34" charset="0"/>
              </a:rPr>
              <a:t>ljudi</a:t>
            </a:r>
          </a:p>
          <a:p>
            <a:pPr>
              <a:defRPr/>
            </a:pPr>
            <a:endParaRPr lang="sr-Latn-RS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Vigotskova teza o primarnoj socijalnosti deteta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sr-Latn-RS" dirty="0" smtClean="0">
                <a:latin typeface="Arial Black" pitchFamily="34" charset="0"/>
              </a:rPr>
              <a:t>Socijalna osetljivost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Preferencija lica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sr-Latn-RS" dirty="0" smtClean="0">
                <a:latin typeface="Arial Black" pitchFamily="34" charset="0"/>
              </a:rPr>
              <a:t>Fancova paradigma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71684" name="Picture 3" descr="C:\Users\FASPER~1\AppData\Local\Temp\FineReader11\media\image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2963" y="2295525"/>
            <a:ext cx="377983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4" descr="fantz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7825" y="2196306"/>
            <a:ext cx="5848350" cy="3095625"/>
          </a:xfr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sr-Latn-RS" dirty="0" smtClean="0">
                <a:latin typeface="Arial Black" pitchFamily="34" charset="0"/>
              </a:rPr>
              <a:t>Detalji ljudskog lika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800" dirty="0" smtClean="0">
                <a:solidFill>
                  <a:srgbClr val="FF0000"/>
                </a:solidFill>
                <a:latin typeface="Arial Black" pitchFamily="34" charset="0"/>
              </a:rPr>
              <a:t>Metod:</a:t>
            </a:r>
            <a:r>
              <a:rPr lang="sr-Latn-CS" sz="2800" dirty="0" smtClean="0">
                <a:latin typeface="Arial Black" pitchFamily="34" charset="0"/>
              </a:rPr>
              <a:t> Umetanje oblika u otvore</a:t>
            </a:r>
            <a:r>
              <a:rPr lang="en-US" sz="2800" dirty="0" smtClean="0">
                <a:latin typeface="Arial Black" pitchFamily="34" charset="0"/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Arial Black" pitchFamily="34" charset="0"/>
              </a:rPr>
              <a:t>2 </a:t>
            </a:r>
            <a:r>
              <a:rPr lang="en-US" sz="2400" dirty="0" err="1" smtClean="0">
                <a:latin typeface="Arial Black" pitchFamily="34" charset="0"/>
              </a:rPr>
              <a:t>godine</a:t>
            </a:r>
            <a:r>
              <a:rPr lang="en-US" sz="2400" dirty="0" smtClean="0">
                <a:latin typeface="Arial Black" pitchFamily="34" charset="0"/>
              </a:rPr>
              <a:t>: </a:t>
            </a:r>
            <a:r>
              <a:rPr lang="en-US" sz="2400" dirty="0" err="1" smtClean="0">
                <a:latin typeface="Arial Black" pitchFamily="34" charset="0"/>
              </a:rPr>
              <a:t>ubacuju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oblike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putem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poku</a:t>
            </a:r>
            <a:r>
              <a:rPr lang="sr-Latn-CS" sz="2400" dirty="0" smtClean="0">
                <a:latin typeface="Arial Black" pitchFamily="34" charset="0"/>
              </a:rPr>
              <a:t>šaja i pogrešaka (pokušaju da ubace prvi koji uzmu, ako ne uspeju, pokušaju drugi, pa treći itd.)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400" dirty="0" smtClean="0">
                <a:latin typeface="Arial Black" pitchFamily="34" charset="0"/>
              </a:rPr>
              <a:t>3 godine</a:t>
            </a:r>
            <a:r>
              <a:rPr lang="en-US" sz="2400" dirty="0" smtClean="0">
                <a:latin typeface="Arial Black" pitchFamily="34" charset="0"/>
              </a:rPr>
              <a:t>: pre </a:t>
            </a:r>
            <a:r>
              <a:rPr lang="en-US" sz="2400" dirty="0" err="1" smtClean="0">
                <a:latin typeface="Arial Black" pitchFamily="34" charset="0"/>
              </a:rPr>
              <a:t>nego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sr-Latn-CS" sz="2400" dirty="0" smtClean="0">
                <a:latin typeface="Arial Black" pitchFamily="34" charset="0"/>
              </a:rPr>
              <a:t>što pokušaju da ubace, vizuelno upoređuju oblik i otvor, ali samo letimičnim pogledom, pa su moguće greške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400" dirty="0" smtClean="0">
                <a:latin typeface="Arial Black" pitchFamily="34" charset="0"/>
              </a:rPr>
              <a:t>Starija predškolska deca preciznije posmatraju oblik i otvor</a:t>
            </a:r>
            <a:endParaRPr lang="en-US" sz="2400" dirty="0" smtClean="0">
              <a:latin typeface="Arial Black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sr-Latn-RS" dirty="0" smtClean="0">
                <a:latin typeface="Arial Black" pitchFamily="34" charset="0"/>
              </a:rPr>
              <a:t>Opažanje oblika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Procena veličine udaljenih predmeta</a:t>
            </a: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“ Pokupiću one autiće”- pogled dečaka na predmete na zemlji dok leti avionom.</a:t>
            </a:r>
          </a:p>
          <a:p>
            <a:pPr>
              <a:defRPr/>
            </a:pPr>
            <a:endParaRPr lang="sr-Latn-RS" dirty="0" smtClean="0">
              <a:latin typeface="Arial Black" pitchFamily="34" charset="0"/>
            </a:endParaRPr>
          </a:p>
          <a:p>
            <a:pPr>
              <a:defRPr/>
            </a:pPr>
            <a:endParaRPr lang="sr-Latn-RS" dirty="0" smtClean="0">
              <a:latin typeface="Arial Black" pitchFamily="34" charset="0"/>
            </a:endParaRPr>
          </a:p>
          <a:p>
            <a:pPr>
              <a:defRPr/>
            </a:pPr>
            <a:endParaRPr lang="sr-Latn-RS" dirty="0" smtClean="0">
              <a:latin typeface="Arial Black" pitchFamily="34" charset="0"/>
            </a:endParaRPr>
          </a:p>
          <a:p>
            <a:pPr>
              <a:defRPr/>
            </a:pPr>
            <a:endParaRPr lang="en-US" dirty="0">
              <a:latin typeface="Arial Black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sr-Latn-RS" dirty="0" smtClean="0">
                <a:latin typeface="Arial Black" pitchFamily="34" charset="0"/>
              </a:rPr>
              <a:t>Opažanje veličine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74756" name="Rectangle 2"/>
          <p:cNvSpPr>
            <a:spLocks noChangeArrowheads="1"/>
          </p:cNvSpPr>
          <p:nvPr/>
        </p:nvSpPr>
        <p:spPr bwMode="auto">
          <a:xfrm>
            <a:off x="1981200" y="3124200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sr-Latn-CS" sz="2400" dirty="0">
              <a:latin typeface="Arial Black" pitchFamily="34" charset="0"/>
            </a:endParaRPr>
          </a:p>
          <a:p>
            <a:pPr eaLnBrk="1" hangingPunct="1"/>
            <a:endParaRPr lang="sr-Latn-CS" sz="2400" dirty="0">
              <a:latin typeface="Arial Black" pitchFamily="34" charset="0"/>
            </a:endParaRPr>
          </a:p>
          <a:p>
            <a:pPr eaLnBrk="1" hangingPunct="1"/>
            <a:endParaRPr lang="sr-Latn-CS" sz="2400" dirty="0">
              <a:latin typeface="Arial Black" pitchFamily="34" charset="0"/>
            </a:endParaRPr>
          </a:p>
          <a:p>
            <a:pPr eaLnBrk="1" hangingPunct="1"/>
            <a:r>
              <a:rPr lang="sr-Latn-CS" sz="2400" dirty="0">
                <a:latin typeface="Arial Black" pitchFamily="34" charset="0"/>
              </a:rPr>
              <a:t>Postojanost veličine predmeta stiče se na uzrastu </a:t>
            </a:r>
            <a:r>
              <a:rPr lang="sr-Latn-CS" sz="2400" dirty="0" smtClean="0">
                <a:latin typeface="Arial Black" pitchFamily="34" charset="0"/>
              </a:rPr>
              <a:t>oko 5. godine</a:t>
            </a:r>
            <a:endParaRPr lang="sr-Latn-CS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Vizuelni ponor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sr-Latn-RS" dirty="0" smtClean="0">
                <a:latin typeface="Arial Black" pitchFamily="34" charset="0"/>
              </a:rPr>
              <a:t>Opažanje dubine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75780" name="Picture 4" descr="v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2349500"/>
            <a:ext cx="3494087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sr-Latn-CS" sz="2000" dirty="0" smtClean="0">
                <a:latin typeface="Arial Black" pitchFamily="34" charset="0"/>
              </a:rPr>
              <a:t>    </a:t>
            </a:r>
            <a:r>
              <a:rPr lang="sr-Latn-CS" dirty="0" smtClean="0">
                <a:latin typeface="Arial Black" pitchFamily="34" charset="0"/>
              </a:rPr>
              <a:t>1. Intrauterine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r-Latn-CS" dirty="0" smtClean="0">
                <a:latin typeface="Arial Black" pitchFamily="34" charset="0"/>
              </a:rPr>
              <a:t>	2. Ekstrauterine metode</a:t>
            </a:r>
          </a:p>
          <a:p>
            <a:pPr>
              <a:defRPr/>
            </a:pPr>
            <a:endParaRPr lang="sr-Latn-RS" dirty="0" smtClean="0">
              <a:latin typeface="Arial Black" pitchFamily="34" charset="0"/>
            </a:endParaRP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     Direktne  </a:t>
            </a:r>
          </a:p>
          <a:p>
            <a:pPr>
              <a:buFont typeface="Wingdings" pitchFamily="2" charset="2"/>
              <a:buNone/>
              <a:defRPr/>
            </a:pPr>
            <a:r>
              <a:rPr lang="sr-Latn-RS" dirty="0" smtClean="0">
                <a:latin typeface="Arial Black" pitchFamily="34" charset="0"/>
              </a:rPr>
              <a:t>       Indirektne metode</a:t>
            </a:r>
          </a:p>
          <a:p>
            <a:pPr>
              <a:buFont typeface="Wingdings" pitchFamily="2" charset="2"/>
              <a:buNone/>
              <a:defRPr/>
            </a:pPr>
            <a:endParaRPr lang="sr-Latn-RS" dirty="0" smtClean="0">
              <a:latin typeface="Arial Black" pitchFamily="34" charset="0"/>
            </a:endParaRP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		Posebne tehnike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latin typeface="Arial Black" pitchFamily="34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sr-Latn-CS" dirty="0" smtClean="0">
                <a:latin typeface="Arial Black" pitchFamily="34" charset="0"/>
              </a:rPr>
              <a:t>Metode istraživanja prenatalnog razvoja</a:t>
            </a:r>
            <a:endParaRPr lang="en-US" dirty="0" smtClean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sr-Latn-CS" dirty="0" smtClean="0">
                <a:latin typeface="Arial Black" pitchFamily="34" charset="0"/>
              </a:rPr>
              <a:t>2</a:t>
            </a:r>
            <a:r>
              <a:rPr lang="en-US" dirty="0" smtClean="0">
                <a:latin typeface="Arial Black" pitchFamily="34" charset="0"/>
              </a:rPr>
              <a:t>-3 </a:t>
            </a:r>
            <a:r>
              <a:rPr lang="en-US" dirty="0" err="1" smtClean="0">
                <a:latin typeface="Arial Black" pitchFamily="34" charset="0"/>
              </a:rPr>
              <a:t>godine</a:t>
            </a:r>
            <a:r>
              <a:rPr lang="en-US" dirty="0" smtClean="0">
                <a:latin typeface="Arial Black" pitchFamily="34" charset="0"/>
              </a:rPr>
              <a:t>: </a:t>
            </a:r>
            <a:r>
              <a:rPr lang="en-US" dirty="0" err="1" smtClean="0">
                <a:latin typeface="Arial Black" pitchFamily="34" charset="0"/>
              </a:rPr>
              <a:t>uspe</a:t>
            </a:r>
            <a:r>
              <a:rPr lang="sr-Latn-CS" dirty="0" smtClean="0">
                <a:latin typeface="Arial Black" pitchFamily="34" charset="0"/>
              </a:rPr>
              <a:t>šno razlikuju 4 osnovne boje (crvenu, žutu, zelenu, plavu) pri neposrednom upoređivanju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sr-Latn-CS" dirty="0" smtClean="0">
                <a:latin typeface="Arial Black" pitchFamily="34" charset="0"/>
              </a:rPr>
              <a:t>5 godina</a:t>
            </a:r>
            <a:r>
              <a:rPr lang="en-US" dirty="0" smtClean="0">
                <a:latin typeface="Arial Black" pitchFamily="34" charset="0"/>
              </a:rPr>
              <a:t>: </a:t>
            </a:r>
            <a:r>
              <a:rPr lang="en-US" dirty="0" err="1" smtClean="0">
                <a:latin typeface="Arial Black" pitchFamily="34" charset="0"/>
              </a:rPr>
              <a:t>razlikuju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prelazne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boje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pri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neposrednom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upore</a:t>
            </a:r>
            <a:r>
              <a:rPr lang="sr-Latn-CS" dirty="0" smtClean="0">
                <a:latin typeface="Arial Black" pitchFamily="34" charset="0"/>
              </a:rPr>
              <a:t>đivanju</a:t>
            </a:r>
          </a:p>
          <a:p>
            <a:pPr eaLnBrk="1" hangingPunct="1">
              <a:buFont typeface="Arial" charset="0"/>
              <a:buNone/>
              <a:defRPr/>
            </a:pPr>
            <a:endParaRPr lang="sr-Latn-CS" dirty="0" smtClean="0">
              <a:latin typeface="Arial Black" pitchFamily="34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sr-Latn-CS" dirty="0" smtClean="0">
                <a:solidFill>
                  <a:srgbClr val="FF0000"/>
                </a:solidFill>
                <a:latin typeface="Arial Black" pitchFamily="34" charset="0"/>
              </a:rPr>
              <a:t>Značaj imenovanja u fiksiranju </a:t>
            </a:r>
            <a:r>
              <a:rPr lang="sr-Latn-CS" dirty="0" smtClean="0">
                <a:solidFill>
                  <a:srgbClr val="FF0000"/>
                </a:solidFill>
                <a:latin typeface="Arial Black" pitchFamily="34" charset="0"/>
              </a:rPr>
              <a:t>značenja objekta  </a:t>
            </a:r>
            <a:endParaRPr lang="en-US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sr-Latn-RS" dirty="0" smtClean="0">
                <a:latin typeface="Arial Black" pitchFamily="34" charset="0"/>
              </a:rPr>
              <a:t>Razlikovanje boja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0 0 0 0 0 0 0</a:t>
            </a:r>
          </a:p>
          <a:p>
            <a:pPr>
              <a:defRPr/>
            </a:pPr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0 0 0 0 0 0 </a:t>
            </a:r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0</a:t>
            </a: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Isto</a:t>
            </a:r>
            <a:endParaRPr lang="sr-Latn-RS" dirty="0" smtClean="0">
              <a:latin typeface="Arial Black" pitchFamily="34" charset="0"/>
            </a:endParaRPr>
          </a:p>
          <a:p>
            <a:pPr>
              <a:defRPr/>
            </a:pPr>
            <a:endParaRPr lang="sr-Latn-RS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Intuicija = </a:t>
            </a:r>
            <a:r>
              <a:rPr lang="sr-Latn-RS" dirty="0" smtClean="0">
                <a:latin typeface="Arial Black" pitchFamily="34" charset="0"/>
              </a:rPr>
              <a:t>interiorizovani </a:t>
            </a:r>
            <a:r>
              <a:rPr lang="sr-Latn-RS" dirty="0" smtClean="0">
                <a:latin typeface="Arial Black" pitchFamily="34" charset="0"/>
              </a:rPr>
              <a:t>opažaj</a:t>
            </a:r>
          </a:p>
          <a:p>
            <a:pPr>
              <a:defRPr/>
            </a:pPr>
            <a:r>
              <a:rPr lang="sr-Latn-RS" dirty="0" smtClean="0">
                <a:solidFill>
                  <a:schemeClr val="tx2"/>
                </a:solidFill>
                <a:latin typeface="Arial Black" pitchFamily="34" charset="0"/>
              </a:rPr>
              <a:t>Falsifikat opažaja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		</a:t>
            </a:r>
          </a:p>
          <a:p>
            <a:pPr>
              <a:defRPr/>
            </a:pPr>
            <a:endParaRPr lang="en-US" dirty="0">
              <a:latin typeface="Arial Black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sr-Latn-RS" dirty="0" smtClean="0">
                <a:latin typeface="Arial Black" pitchFamily="34" charset="0"/>
              </a:rPr>
              <a:t>Interiorizacija opažaja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0" y="5410200"/>
            <a:ext cx="4040188" cy="762000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sr-Latn-RS" dirty="0" smtClean="0">
              <a:latin typeface="Arial Black" pitchFamily="34" charset="0"/>
            </a:endParaRPr>
          </a:p>
          <a:p>
            <a:pPr>
              <a:defRPr/>
            </a:pPr>
            <a:endParaRPr lang="sr-Latn-RS" dirty="0" smtClean="0">
              <a:latin typeface="Arial Black" pitchFamily="34" charset="0"/>
            </a:endParaRPr>
          </a:p>
          <a:p>
            <a:pPr>
              <a:defRPr/>
            </a:pPr>
            <a:endParaRPr lang="sr-Latn-RS" dirty="0" smtClean="0">
              <a:latin typeface="Arial Black" pitchFamily="34" charset="0"/>
            </a:endParaRPr>
          </a:p>
          <a:p>
            <a:pPr>
              <a:defRPr/>
            </a:pPr>
            <a:endParaRPr lang="sr-Latn-RS" dirty="0" smtClean="0">
              <a:latin typeface="Arial Black" pitchFamily="34" charset="0"/>
            </a:endParaRPr>
          </a:p>
          <a:p>
            <a:pPr>
              <a:defRPr/>
            </a:pPr>
            <a:endParaRPr lang="sr-Latn-RS" dirty="0" smtClean="0">
              <a:latin typeface="Arial Black" pitchFamily="34" charset="0"/>
            </a:endParaRPr>
          </a:p>
          <a:p>
            <a:pPr>
              <a:defRPr/>
            </a:pPr>
            <a:endParaRPr lang="sr-Latn-RS" dirty="0" smtClean="0">
              <a:latin typeface="Arial Black" pitchFamily="34" charset="0"/>
            </a:endParaRP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Promena</a:t>
            </a:r>
            <a:endParaRPr lang="sr-Latn-RS" dirty="0" smtClean="0">
              <a:latin typeface="Arial Black" pitchFamily="34" charset="0"/>
            </a:endParaRPr>
          </a:p>
          <a:p>
            <a:pPr>
              <a:defRPr/>
            </a:pPr>
            <a:endParaRPr lang="sr-Latn-RS" dirty="0" smtClean="0">
              <a:latin typeface="Arial Black" pitchFamily="34" charset="0"/>
            </a:endParaRPr>
          </a:p>
          <a:p>
            <a:pPr>
              <a:defRPr/>
            </a:pPr>
            <a:endParaRPr lang="sr-Latn-RS" dirty="0" smtClean="0">
              <a:latin typeface="Arial Black" pitchFamily="34" charset="0"/>
            </a:endParaRPr>
          </a:p>
          <a:p>
            <a:pPr>
              <a:defRPr/>
            </a:pPr>
            <a:endParaRPr lang="sr-Latn-RS" dirty="0" smtClean="0">
              <a:latin typeface="Arial Black" pitchFamily="34" charset="0"/>
            </a:endParaRPr>
          </a:p>
          <a:p>
            <a:pPr>
              <a:defRPr/>
            </a:pPr>
            <a:r>
              <a:rPr lang="sr-Latn-RS" dirty="0" smtClean="0"/>
              <a:t>Ima isto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5102225" y="1444625"/>
            <a:ext cx="4041775" cy="3941763"/>
          </a:xfrm>
        </p:spPr>
        <p:txBody>
          <a:bodyPr/>
          <a:lstStyle/>
          <a:p>
            <a:pPr>
              <a:defRPr/>
            </a:pPr>
            <a:r>
              <a:rPr lang="sr-Latn-RS" dirty="0" smtClean="0">
                <a:solidFill>
                  <a:schemeClr val="tx2"/>
                </a:solidFill>
                <a:latin typeface="Arial Black" pitchFamily="34" charset="0"/>
              </a:rPr>
              <a:t>0  0   00  00 0</a:t>
            </a:r>
          </a:p>
          <a:p>
            <a:pPr>
              <a:defRPr/>
            </a:pPr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0000000</a:t>
            </a: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Nije isto</a:t>
            </a:r>
            <a:endParaRPr lang="sr-Latn-RS" dirty="0" smtClean="0">
              <a:latin typeface="Arial Black" pitchFamily="34" charset="0"/>
            </a:endParaRPr>
          </a:p>
          <a:p>
            <a:pPr>
              <a:defRPr/>
            </a:pPr>
            <a:endParaRPr lang="sr-Latn-RS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>
                <a:latin typeface="Arial Black" pitchFamily="34" charset="0"/>
              </a:rPr>
              <a:t>Perceptivne sposobnosti</a:t>
            </a:r>
          </a:p>
          <a:p>
            <a:r>
              <a:rPr lang="sr-Latn-RS" dirty="0" smtClean="0">
                <a:latin typeface="Arial Black" pitchFamily="34" charset="0"/>
              </a:rPr>
              <a:t>Senzomotorne saznajne šeme</a:t>
            </a:r>
          </a:p>
          <a:p>
            <a:endParaRPr lang="sr-Latn-RS" dirty="0" smtClean="0">
              <a:latin typeface="Arial Black" pitchFamily="34" charset="0"/>
            </a:endParaRPr>
          </a:p>
          <a:p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Vizuelna percpcija kao vodeći saznajni kanal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sr-Latn-RS" dirty="0" smtClean="0">
                <a:latin typeface="Arial Black" pitchFamily="34" charset="0"/>
              </a:rPr>
              <a:t>Perceptivne osnove saznanja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sr-Latn-RS" dirty="0" smtClean="0">
                <a:latin typeface="Arial Black" pitchFamily="34" charset="0"/>
              </a:rPr>
              <a:t>SMF I </a:t>
            </a:r>
            <a:r>
              <a:rPr lang="sr-Latn-RS" dirty="0" smtClean="0">
                <a:latin typeface="Arial Black" pitchFamily="34" charset="0"/>
              </a:rPr>
              <a:t/>
            </a:r>
            <a:br>
              <a:rPr lang="sr-Latn-RS" dirty="0" smtClean="0">
                <a:latin typeface="Arial Black" pitchFamily="34" charset="0"/>
              </a:rPr>
            </a:br>
            <a:r>
              <a:rPr lang="sr-Latn-RS" dirty="0" smtClean="0">
                <a:latin typeface="Arial Black" pitchFamily="34" charset="0"/>
              </a:rPr>
              <a:t> </a:t>
            </a:r>
            <a:r>
              <a:rPr lang="sr-Latn-RS" dirty="0" smtClean="0">
                <a:latin typeface="Arial Black" pitchFamily="34" charset="0"/>
              </a:rPr>
              <a:t> </a:t>
            </a:r>
            <a:r>
              <a:rPr lang="sr-Latn-RS" dirty="0" smtClean="0">
                <a:latin typeface="Arial Black" pitchFamily="34" charset="0"/>
              </a:rPr>
              <a:t>INTELIGENCIJA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sr-Latn-RS" dirty="0" smtClean="0">
                <a:latin typeface="Arial Black" pitchFamily="34" charset="0"/>
              </a:rPr>
              <a:t>SM ponašanje: veza između draži i odgovora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 smtClean="0">
                <a:latin typeface="Arial Black" pitchFamily="34" charset="0"/>
              </a:rPr>
              <a:t>SMI početni stadijum intelektualnog razvoja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Latn-RS" dirty="0" smtClean="0">
                <a:latin typeface="Arial Black" pitchFamily="34" charset="0"/>
              </a:rPr>
              <a:t>S-R veza !</a:t>
            </a:r>
          </a:p>
          <a:p>
            <a:pPr>
              <a:buNone/>
            </a:pPr>
            <a:r>
              <a:rPr lang="sr-Latn-RS" dirty="0" smtClean="0">
                <a:latin typeface="Arial Black" pitchFamily="34" charset="0"/>
              </a:rPr>
              <a:t>Akciona šema!</a:t>
            </a:r>
            <a:endParaRPr lang="en-US" dirty="0" smtClean="0">
              <a:latin typeface="Arial Black" pitchFamily="34" charset="0"/>
            </a:endParaRPr>
          </a:p>
          <a:p>
            <a:endParaRPr lang="en-US" dirty="0"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Stadijum senzomotorne intligencije</a:t>
            </a: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Opažajno</a:t>
            </a:r>
            <a:r>
              <a:rPr lang="sr-Latn-RS" dirty="0" smtClean="0"/>
              <a:t> </a:t>
            </a:r>
            <a:r>
              <a:rPr lang="sr-Latn-RS" dirty="0" smtClean="0">
                <a:latin typeface="Arial Black" pitchFamily="34" charset="0"/>
              </a:rPr>
              <a:t>praktično </a:t>
            </a:r>
            <a:r>
              <a:rPr lang="sr-Latn-RS" dirty="0" smtClean="0">
                <a:latin typeface="Arial Black" pitchFamily="34" charset="0"/>
              </a:rPr>
              <a:t>mišljene</a:t>
            </a:r>
            <a:endParaRPr lang="sr-Latn-RS" dirty="0" smtClean="0">
              <a:latin typeface="Arial Black" pitchFamily="34" charset="0"/>
            </a:endParaRP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Empirijska inteligencija</a:t>
            </a: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Situaciono-praktična inteligencija.</a:t>
            </a:r>
            <a:endParaRPr lang="en-US" dirty="0" smtClean="0">
              <a:latin typeface="Arial Black" pitchFamily="34" charset="0"/>
            </a:endParaRPr>
          </a:p>
          <a:p>
            <a:pPr>
              <a:defRPr/>
            </a:pPr>
            <a:endParaRPr lang="sr-Latn-RS" dirty="0" smtClean="0">
              <a:latin typeface="Arial Black" pitchFamily="34" charset="0"/>
            </a:endParaRPr>
          </a:p>
          <a:p>
            <a:pPr>
              <a:buNone/>
            </a:pPr>
            <a:r>
              <a:rPr lang="sr-Latn-RS" dirty="0" smtClean="0">
                <a:latin typeface="Arial Black" pitchFamily="34" charset="0"/>
              </a:rPr>
              <a:t>               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latin typeface="Arial Black" pitchFamily="34" charset="0"/>
              </a:rPr>
              <a:t>K</a:t>
            </a:r>
            <a:r>
              <a:rPr lang="sr-Latn-RS" dirty="0" smtClean="0">
                <a:latin typeface="Arial Black" pitchFamily="34" charset="0"/>
              </a:rPr>
              <a:t>elerovi ogledi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82947" name="Content Placeholder 3" descr="kohler3_small"/>
          <p:cNvPicPr>
            <a:picLocks noGrp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76400"/>
            <a:ext cx="3543300" cy="40386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105400" y="1481138"/>
            <a:ext cx="4038600" cy="4525962"/>
          </a:xfrm>
        </p:spPr>
        <p:txBody>
          <a:bodyPr/>
          <a:lstStyle/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Učenje uviđanjem</a:t>
            </a: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Aha doživljaj</a:t>
            </a:r>
          </a:p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Rudimenti razumskog </a:t>
            </a:r>
            <a:r>
              <a:rPr lang="sr-Latn-RS" dirty="0" smtClean="0">
                <a:latin typeface="Arial Black" pitchFamily="34" charset="0"/>
              </a:rPr>
              <a:t>ponašanja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Z</a:t>
            </a:r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ašto inteligencija, a zašto SM? </a:t>
            </a:r>
            <a:r>
              <a:rPr lang="sr-Latn-RS" dirty="0" smtClean="0">
                <a:solidFill>
                  <a:schemeClr val="tx2"/>
                </a:solidFill>
                <a:latin typeface="Arial Black" pitchFamily="34" charset="0"/>
              </a:rPr>
              <a:t>Rešava probleme</a:t>
            </a:r>
          </a:p>
          <a:p>
            <a:pPr>
              <a:defRPr/>
            </a:pPr>
            <a:r>
              <a:rPr lang="sr-Latn-RS" dirty="0" smtClean="0">
                <a:solidFill>
                  <a:schemeClr val="tx2"/>
                </a:solidFill>
                <a:latin typeface="Arial Black" pitchFamily="34" charset="0"/>
              </a:rPr>
              <a:t>Poseduje oruđa (SM saznajne šeme)</a:t>
            </a:r>
          </a:p>
          <a:p>
            <a:pPr>
              <a:defRPr/>
            </a:pPr>
            <a:r>
              <a:rPr lang="sr-Latn-RS" dirty="0" smtClean="0">
                <a:solidFill>
                  <a:schemeClr val="tx2"/>
                </a:solidFill>
                <a:latin typeface="Arial Black" pitchFamily="34" charset="0"/>
              </a:rPr>
              <a:t>Saznaje realnost</a:t>
            </a:r>
          </a:p>
          <a:p>
            <a:pPr>
              <a:defRPr/>
            </a:pPr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Kriterijumi:</a:t>
            </a:r>
          </a:p>
          <a:p>
            <a:pPr>
              <a:defRPr/>
            </a:pPr>
            <a:r>
              <a:rPr lang="en-US" dirty="0" smtClean="0">
                <a:latin typeface="Arial Black" pitchFamily="34" charset="0"/>
              </a:rPr>
              <a:t>A</a:t>
            </a:r>
            <a:r>
              <a:rPr lang="sr-Latn-RS" dirty="0" smtClean="0">
                <a:latin typeface="Arial Black" pitchFamily="34" charset="0"/>
              </a:rPr>
              <a:t>) razlikovanje sredstva od cilja</a:t>
            </a:r>
          </a:p>
          <a:p>
            <a:pPr>
              <a:defRPr/>
            </a:pPr>
            <a:r>
              <a:rPr lang="en-US" dirty="0" smtClean="0">
                <a:latin typeface="Arial Black" pitchFamily="34" charset="0"/>
              </a:rPr>
              <a:t>B</a:t>
            </a:r>
            <a:r>
              <a:rPr lang="sr-Latn-RS" dirty="0" smtClean="0">
                <a:latin typeface="Arial Black" pitchFamily="34" charset="0"/>
              </a:rPr>
              <a:t>) postojanje namere</a:t>
            </a:r>
            <a:endParaRPr lang="en-US" dirty="0" smtClean="0">
              <a:latin typeface="Arial Black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sr-Latn-RS" dirty="0" smtClean="0">
                <a:latin typeface="Arial Black" pitchFamily="34" charset="0"/>
              </a:rPr>
              <a:t>SMI</a:t>
            </a:r>
            <a:r>
              <a:rPr lang="sr-Latn-R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RS" dirty="0" smtClean="0">
                <a:latin typeface="Arial Black" pitchFamily="34" charset="0"/>
              </a:rPr>
              <a:t>Refleksi (sisanja, hvatanja)</a:t>
            </a:r>
          </a:p>
          <a:p>
            <a:pPr>
              <a:defRPr/>
            </a:pPr>
            <a:endParaRPr lang="sr-Latn-RS" dirty="0" smtClean="0">
              <a:latin typeface="Arial Black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sr-Latn-RS" dirty="0" smtClean="0">
                <a:latin typeface="Arial Black" pitchFamily="34" charset="0"/>
              </a:rPr>
              <a:t>Biološke osnove saznanja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8499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2850" y="2857500"/>
            <a:ext cx="277177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RS" sz="2000" dirty="0" smtClean="0">
                <a:latin typeface="Arial Black" pitchFamily="34" charset="0"/>
              </a:rPr>
              <a:t>1. Upražnjavanje refleksa</a:t>
            </a:r>
          </a:p>
          <a:p>
            <a:pPr>
              <a:defRPr/>
            </a:pPr>
            <a:r>
              <a:rPr lang="sr-Latn-RS" sz="2000" dirty="0" smtClean="0">
                <a:latin typeface="Arial Black" pitchFamily="34" charset="0"/>
              </a:rPr>
              <a:t>2. Sticanje navika (2-4)</a:t>
            </a:r>
          </a:p>
          <a:p>
            <a:pPr>
              <a:defRPr/>
            </a:pPr>
            <a:r>
              <a:rPr lang="sr-Latn-RS" sz="2000" dirty="0" smtClean="0">
                <a:latin typeface="Arial Black" pitchFamily="34" charset="0"/>
              </a:rPr>
              <a:t>3. Sekundarna cirkulana reakcija (4-8)</a:t>
            </a:r>
          </a:p>
          <a:p>
            <a:pPr>
              <a:defRPr/>
            </a:pPr>
            <a:r>
              <a:rPr lang="sr-Latn-RS" sz="2000" dirty="0" smtClean="0">
                <a:solidFill>
                  <a:srgbClr val="FF0000"/>
                </a:solidFill>
                <a:latin typeface="Arial Black" pitchFamily="34" charset="0"/>
              </a:rPr>
              <a:t>4. SMI (8 -12)</a:t>
            </a:r>
          </a:p>
          <a:p>
            <a:pPr>
              <a:defRPr/>
            </a:pPr>
            <a:r>
              <a:rPr lang="sr-Latn-RS" sz="2000" dirty="0" smtClean="0">
                <a:latin typeface="Arial Black" pitchFamily="34" charset="0"/>
              </a:rPr>
              <a:t>5.  Tercijalna cirkularna reakcija (12 -18)</a:t>
            </a:r>
          </a:p>
          <a:p>
            <a:pPr>
              <a:defRPr/>
            </a:pPr>
            <a:r>
              <a:rPr lang="sr-Latn-RS" sz="2000" dirty="0" smtClean="0">
                <a:latin typeface="Arial Black" pitchFamily="34" charset="0"/>
              </a:rPr>
              <a:t>6. Početak mentalnog kombinovanja (18 – 24 )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sr-Latn-RS" dirty="0" smtClean="0">
                <a:latin typeface="Arial Black" pitchFamily="34" charset="0"/>
              </a:rPr>
              <a:t>Faze</a:t>
            </a:r>
            <a:r>
              <a:rPr lang="sr-Latn-RS" dirty="0" smtClean="0"/>
              <a:t> </a:t>
            </a:r>
            <a:r>
              <a:rPr lang="sr-Latn-RS" dirty="0" smtClean="0">
                <a:latin typeface="Arial Black" pitchFamily="34" charset="0"/>
              </a:rPr>
              <a:t>razvoja SMI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 dirty="0" smtClean="0">
                <a:latin typeface="Arial Black" pitchFamily="34" charset="0"/>
              </a:rPr>
              <a:t>Koordinacija “oko-ruka”</a:t>
            </a:r>
          </a:p>
          <a:p>
            <a:r>
              <a:rPr lang="sr-Latn-RS" b="1" dirty="0" smtClean="0">
                <a:latin typeface="Arial Black" pitchFamily="34" charset="0"/>
              </a:rPr>
              <a:t>Akcione šeme</a:t>
            </a:r>
          </a:p>
          <a:p>
            <a:r>
              <a:rPr lang="sr-Latn-RS" b="1" dirty="0" smtClean="0">
                <a:latin typeface="Arial Black" pitchFamily="34" charset="0"/>
              </a:rPr>
              <a:t>Razvoj praktičnog mišljenja</a:t>
            </a:r>
          </a:p>
          <a:p>
            <a:endParaRPr lang="sr-Latn-RS" b="1" dirty="0" smtClean="0">
              <a:latin typeface="Arial Black" pitchFamily="34" charset="0"/>
            </a:endParaRPr>
          </a:p>
          <a:p>
            <a:r>
              <a:rPr lang="sr-Latn-RS" b="1" dirty="0" smtClean="0">
                <a:solidFill>
                  <a:srgbClr val="FF0000"/>
                </a:solidFill>
                <a:latin typeface="Arial Black" pitchFamily="34" charset="0"/>
              </a:rPr>
              <a:t>Dete bolje misli rukama nego glavom (Vigotski)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r-Latn-RS" dirty="0" smtClean="0">
                <a:latin typeface="Arial Black" pitchFamily="34" charset="0"/>
              </a:rPr>
              <a:t>Senzomotorne šeme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sr-Latn-RS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defRPr/>
            </a:pPr>
            <a:endParaRPr lang="sr-Latn-RS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defRPr/>
            </a:pPr>
            <a:endParaRPr lang="sr-Latn-RS" dirty="0" smtClean="0">
              <a:latin typeface="Arial Black" pitchFamily="34" charset="0"/>
            </a:endParaRPr>
          </a:p>
          <a:p>
            <a:pPr>
              <a:defRPr/>
            </a:pP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Kazati</a:t>
            </a:r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- Lezin skala</a:t>
            </a:r>
          </a:p>
          <a:p>
            <a:pPr>
              <a:defRPr/>
            </a:pPr>
            <a:r>
              <a:rPr lang="sr-Latn-RS" sz="2800" dirty="0" smtClean="0">
                <a:latin typeface="Arial Black" pitchFamily="34" charset="0"/>
              </a:rPr>
              <a:t>Istraživanje objekta (ogledalo, šibica)</a:t>
            </a:r>
          </a:p>
          <a:p>
            <a:pPr>
              <a:defRPr/>
            </a:pPr>
            <a:r>
              <a:rPr lang="sr-Latn-RS" sz="2800" dirty="0" smtClean="0">
                <a:latin typeface="Arial Black" pitchFamily="34" charset="0"/>
              </a:rPr>
              <a:t>Traženje skrivenog predmeta</a:t>
            </a:r>
          </a:p>
          <a:p>
            <a:pPr>
              <a:defRPr/>
            </a:pPr>
            <a:r>
              <a:rPr lang="sr-Latn-RS" sz="2800" dirty="0" smtClean="0">
                <a:latin typeface="Arial Black" pitchFamily="34" charset="0"/>
              </a:rPr>
              <a:t>Korišćenje posrednika(uzica, štap)</a:t>
            </a:r>
          </a:p>
          <a:p>
            <a:pPr>
              <a:defRPr/>
            </a:pPr>
            <a:r>
              <a:rPr lang="sr-Latn-RS" sz="2800" dirty="0" smtClean="0">
                <a:latin typeface="Arial Black" pitchFamily="34" charset="0"/>
              </a:rPr>
              <a:t>Kombinovanje predmeta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sr-Latn-RS" dirty="0" smtClean="0">
                <a:latin typeface="Arial Black" pitchFamily="34" charset="0"/>
              </a:rPr>
              <a:t>Merenje SMI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8704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524000"/>
            <a:ext cx="2400300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Tri stadijuma</a:t>
            </a:r>
            <a:endParaRPr lang="en-US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r>
              <a:rPr lang="sr-Latn-CS" dirty="0" smtClean="0">
                <a:latin typeface="Arial Black" pitchFamily="34" charset="0"/>
              </a:rPr>
              <a:t>Ovum (grč. ovum – jaje;  period od 5. do 7. dana; od oplodnje i formiranja zigota do implantacije ploda za zid materice</a:t>
            </a: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r>
              <a:rPr lang="sr-Latn-CS" dirty="0" smtClean="0">
                <a:latin typeface="Arial Black" pitchFamily="34" charset="0"/>
              </a:rPr>
              <a:t>Embrion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sr-Latn-RS" dirty="0" smtClean="0">
                <a:latin typeface="Arial Black" pitchFamily="34" charset="0"/>
              </a:rPr>
              <a:t>(grč. embryone- zametak; od 2 - 9. nedelje)</a:t>
            </a:r>
            <a:endParaRPr lang="sr-Latn-CS" dirty="0" smtClean="0">
              <a:latin typeface="Arial Black" pitchFamily="34" charset="0"/>
            </a:endParaRP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r>
              <a:rPr lang="sr-Latn-CS" dirty="0" smtClean="0">
                <a:latin typeface="Arial Black" pitchFamily="34" charset="0"/>
              </a:rPr>
              <a:t>Fetus (lat. plod; od </a:t>
            </a:r>
            <a:r>
              <a:rPr lang="sr-Latn-RS" dirty="0" smtClean="0">
                <a:latin typeface="Arial Black" pitchFamily="34" charset="0"/>
              </a:rPr>
              <a:t>treće</a:t>
            </a:r>
            <a:r>
              <a:rPr lang="sr-Latn-CS" dirty="0" smtClean="0">
                <a:latin typeface="Arial Black" pitchFamily="34" charset="0"/>
              </a:rPr>
              <a:t>g meseca do rođenja)</a:t>
            </a:r>
            <a:endParaRPr lang="en-US" dirty="0" smtClean="0">
              <a:latin typeface="Arial Black" pitchFamily="34" charset="0"/>
            </a:endParaRP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endParaRPr lang="en-US" dirty="0" smtClean="0"/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endParaRPr lang="en-US" dirty="0" smtClean="0"/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endParaRPr lang="sr-Latn-CS" dirty="0" smtClean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sr-Latn-RS" dirty="0" smtClean="0">
                <a:latin typeface="Arial Black" pitchFamily="34" charset="0"/>
              </a:rPr>
              <a:t>Fizički razvoj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ploda</a:t>
            </a:r>
            <a:endParaRPr lang="en-US" dirty="0" smtClean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>
                <a:latin typeface="Arial Black" pitchFamily="34" charset="0"/>
              </a:rPr>
              <a:t>Motoričke smetnje i motorički poremećaji</a:t>
            </a:r>
          </a:p>
          <a:p>
            <a:r>
              <a:rPr lang="sr-Latn-RS" dirty="0" smtClean="0">
                <a:latin typeface="Arial Black" pitchFamily="34" charset="0"/>
              </a:rPr>
              <a:t>Senzorna oštećenja i senzorni poremećaji</a:t>
            </a:r>
          </a:p>
          <a:p>
            <a:r>
              <a:rPr lang="sr-Latn-RS" dirty="0" smtClean="0">
                <a:latin typeface="Arial Black" pitchFamily="34" charset="0"/>
              </a:rPr>
              <a:t>Razvojna kašnjenja</a:t>
            </a:r>
          </a:p>
          <a:p>
            <a:r>
              <a:rPr lang="sr-Latn-RS" dirty="0" smtClean="0">
                <a:latin typeface="Arial Black" pitchFamily="34" charset="0"/>
              </a:rPr>
              <a:t>Razvojna odstupanja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>
                <a:latin typeface="Arial Black" pitchFamily="34" charset="0"/>
              </a:rPr>
              <a:t>SMF: NORMATIVNI RAZVOJ I RAZVOJNA ODSTUPANJA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pPr eaLnBrk="1" hangingPunct="1">
              <a:defRPr/>
            </a:pPr>
            <a:endParaRPr lang="sr-Latn-RS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eaLnBrk="1" hangingPunct="1">
              <a:defRPr/>
            </a:pPr>
            <a:endParaRPr lang="sr-Latn-RS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eaLnBrk="1" hangingPunct="1">
              <a:defRPr/>
            </a:pPr>
            <a:endParaRPr lang="sr-Latn-RS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		</a:t>
            </a:r>
          </a:p>
          <a:p>
            <a:pPr eaLnBrk="1" hangingPunct="1">
              <a:defRPr/>
            </a:pPr>
            <a:endParaRPr lang="en-US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eaLnBrk="1" hangingPunct="1">
              <a:defRPr/>
            </a:pPr>
            <a:endParaRPr lang="sr-Latn-CS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sr-Latn-CS" dirty="0" smtClean="0"/>
              <a:t>	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6387" name="Picture Placeholder 4"/>
          <p:cNvSpPr>
            <a:spLocks noGrp="1" noTextEdit="1"/>
          </p:cNvSpPr>
          <p:nvPr>
            <p:ph type="pic" idx="1"/>
          </p:nvPr>
        </p:nvSpPr>
        <p:spPr/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Oplodnja</a:t>
            </a:r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sr-Latn-RS" dirty="0" smtClean="0">
                <a:latin typeface="Arial Black" pitchFamily="34" charset="0"/>
              </a:rPr>
              <a:t/>
            </a:r>
            <a:br>
              <a:rPr lang="sr-Latn-RS" dirty="0" smtClean="0">
                <a:latin typeface="Arial Black" pitchFamily="34" charset="0"/>
              </a:rPr>
            </a:br>
            <a:r>
              <a:rPr lang="en-US" dirty="0" smtClean="0">
                <a:latin typeface="Arial Black" pitchFamily="34" charset="0"/>
              </a:rPr>
              <a:t> </a:t>
            </a:r>
          </a:p>
        </p:txBody>
      </p:sp>
      <p:pic>
        <p:nvPicPr>
          <p:cNvPr id="16389" name="Picture 4" descr="200px-Sperm-eg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09600"/>
            <a:ext cx="563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1008</TotalTime>
  <Words>2537</Words>
  <Application>Microsoft Office PowerPoint</Application>
  <PresentationFormat>On-screen Show (4:3)</PresentationFormat>
  <Paragraphs>572</Paragraphs>
  <Slides>80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2" baseType="lpstr">
      <vt:lpstr>Concourse</vt:lpstr>
      <vt:lpstr>Picture</vt:lpstr>
      <vt:lpstr>           RAZVOJ SENZOMOTORNIH FUNKCIJA   </vt:lpstr>
      <vt:lpstr>Sadržaj</vt:lpstr>
      <vt:lpstr>Literatura</vt:lpstr>
      <vt:lpstr>SMF: PRIRODA I NJIHOV ZNAČAJ</vt:lpstr>
      <vt:lpstr>   PRENATALNI RAZVOJ   </vt:lpstr>
      <vt:lpstr>Prazvoj pre rođenja </vt:lpstr>
      <vt:lpstr>Metode istraživanja prenatalnog razvoja</vt:lpstr>
      <vt:lpstr>Fizički razvoj ploda</vt:lpstr>
      <vt:lpstr>Oplodnja   </vt:lpstr>
      <vt:lpstr>Višestruke trudnoće</vt:lpstr>
      <vt:lpstr>Morula, deoba zigota</vt:lpstr>
      <vt:lpstr>Blastula</vt:lpstr>
      <vt:lpstr>Embrion, 9 nedelja</vt:lpstr>
      <vt:lpstr>Fetus, 20 nedelja</vt:lpstr>
      <vt:lpstr>Priraštaj težine i dužine ploda</vt:lpstr>
      <vt:lpstr>Genetske greške</vt:lpstr>
      <vt:lpstr>Spajanje genskog materijala</vt:lpstr>
      <vt:lpstr>Čulna osetljivost fetusa</vt:lpstr>
      <vt:lpstr>Funkcionisanje čula</vt:lpstr>
      <vt:lpstr>Motorno ponašanje fetusa</vt:lpstr>
      <vt:lpstr>Uticaj sredine na razvoj ploda</vt:lpstr>
      <vt:lpstr>Uslovljavanje fetusa</vt:lpstr>
      <vt:lpstr>Učenje ritma budnosti i sna</vt:lpstr>
      <vt:lpstr>NOVOROĐENČE</vt:lpstr>
      <vt:lpstr>Rođenje  </vt:lpstr>
      <vt:lpstr>Prematurus</vt:lpstr>
      <vt:lpstr>Stimulacija prematurusa</vt:lpstr>
      <vt:lpstr>Opšte karaktristike</vt:lpstr>
      <vt:lpstr>Neonatalna procena</vt:lpstr>
      <vt:lpstr>Fiziološka stanja novorođenčeta</vt:lpstr>
      <vt:lpstr>Senzorne sposobnosti</vt:lpstr>
      <vt:lpstr>Čulo sluha</vt:lpstr>
      <vt:lpstr>Čulo vida</vt:lpstr>
      <vt:lpstr>Kabinet za ispitivanje </vt:lpstr>
      <vt:lpstr>Čulo mirisa</vt:lpstr>
      <vt:lpstr>Čulo ukusa</vt:lpstr>
      <vt:lpstr>Motoričke sposobnosti</vt:lpstr>
      <vt:lpstr>Refleksi koji se gube</vt:lpstr>
      <vt:lpstr>Refleksi novorođenceta</vt:lpstr>
      <vt:lpstr>Optimalna sredina za novorođenče</vt:lpstr>
      <vt:lpstr>TELESNI RAZVOJ </vt:lpstr>
      <vt:lpstr>Osnovne linije  telesnog razvoja</vt:lpstr>
      <vt:lpstr>Faktori rasta</vt:lpstr>
      <vt:lpstr>Rast težine i visine</vt:lpstr>
      <vt:lpstr>Promena proporcije tela</vt:lpstr>
      <vt:lpstr>Nervni sistem</vt:lpstr>
      <vt:lpstr>Endokrini sistem</vt:lpstr>
      <vt:lpstr>Fizička zrelost</vt:lpstr>
      <vt:lpstr> MOTORNI RAZVOJ </vt:lpstr>
      <vt:lpstr>Linije motornog razvoja </vt:lpstr>
      <vt:lpstr>   Prehenzija i lokomocija  Masivni pokreti Mikromotorika</vt:lpstr>
      <vt:lpstr> Sekvencijalni razvoj (0-15) </vt:lpstr>
      <vt:lpstr>Prohodavanje</vt:lpstr>
      <vt:lpstr>Prohodavanje kao razvojni zadatak</vt:lpstr>
      <vt:lpstr>Dosezanje i hvatanje</vt:lpstr>
      <vt:lpstr>       Značaj šeme hvatanja    Neurološki  Saznajni  Motorički aspekt  Hvatati znači shvatati (Pgt)</vt:lpstr>
      <vt:lpstr>Uzrasne norme</vt:lpstr>
      <vt:lpstr>Slide 58</vt:lpstr>
      <vt:lpstr>Oset i opažaj</vt:lpstr>
      <vt:lpstr>Faktori opažanja</vt:lpstr>
      <vt:lpstr> Oštrina vida</vt:lpstr>
      <vt:lpstr>Oštrina sluha</vt:lpstr>
      <vt:lpstr>Senzorne kompetencije</vt:lpstr>
      <vt:lpstr>Socijalna osetljivost</vt:lpstr>
      <vt:lpstr>Fancova paradigma</vt:lpstr>
      <vt:lpstr>Detalji ljudskog lika</vt:lpstr>
      <vt:lpstr>Opažanje oblika</vt:lpstr>
      <vt:lpstr>Opažanje veličine</vt:lpstr>
      <vt:lpstr>Opažanje dubine</vt:lpstr>
      <vt:lpstr>Razlikovanje boja</vt:lpstr>
      <vt:lpstr>Interiorizacija opažaja</vt:lpstr>
      <vt:lpstr>Perceptivne osnove saznanja</vt:lpstr>
      <vt:lpstr>SMF I    INTELIGENCIJA</vt:lpstr>
      <vt:lpstr>Kelerovi ogledi</vt:lpstr>
      <vt:lpstr>SMI </vt:lpstr>
      <vt:lpstr>Biološke osnove saznanja</vt:lpstr>
      <vt:lpstr>Faze razvoja SMI</vt:lpstr>
      <vt:lpstr>Senzomotorne šeme</vt:lpstr>
      <vt:lpstr>Merenje SMI</vt:lpstr>
      <vt:lpstr>SMF: NORMATIVNI RAZVOJ I RAZVOJNA ODSTUPANJA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Zorica Matejić Đuričić</dc:title>
  <dc:creator>user</dc:creator>
  <cp:lastModifiedBy>Djordje</cp:lastModifiedBy>
  <cp:revision>41</cp:revision>
  <dcterms:created xsi:type="dcterms:W3CDTF">2014-03-15T09:35:26Z</dcterms:created>
  <dcterms:modified xsi:type="dcterms:W3CDTF">2016-10-02T07:28:26Z</dcterms:modified>
</cp:coreProperties>
</file>