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14-Oct-20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1470025"/>
          </a:xfrm>
        </p:spPr>
        <p:txBody>
          <a:bodyPr>
            <a:normAutofit/>
          </a:bodyPr>
          <a:lstStyle/>
          <a:p>
            <a:r>
              <a:rPr lang="sr-Cyrl-CS" sz="2200" dirty="0"/>
              <a:t>ПРЕДМЕТ И ЗАДАЦИ МЕТОДИКЕ НАСТАВЕ СРПСКОГ ЈЕЗИКА И КЊИЖЕВНОСТИ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534400" cy="556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CS" sz="1800" b="1" u="sng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Методика наставе српског језика и књижевности проучава и унапређује праксу и теорију наставе граматике и стилистике српског језика, књижевне уметности и научне мисли  о њој, говорне културе и писмености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. Методика је, према томе истовремено и примењена (практична) и теоријска научна дисциплина. Она пружа наставницима одговарајућа з н а њ а, а и потребна </a:t>
            </a:r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l"/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у м е њ а.</a:t>
            </a:r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l"/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	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Циљеви методике наставе матерњег језика и књижевности у целини су срачунати на </a:t>
            </a:r>
            <a:r>
              <a:rPr lang="sr-Cyrl-CS" sz="1800" b="1" u="sng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богаћење и унапређивање наставне праксе 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и на пос</a:t>
            </a:r>
            <a:r>
              <a:rPr lang="sr-Cyrl-R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т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изање што </a:t>
            </a:r>
            <a:r>
              <a:rPr lang="sr-Cyrl-CS" sz="1800" b="1" u="sng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бољих васпитних и образовних резултата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. У том општем настојању методика остварује следеће задатке:</a:t>
            </a:r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lvl="0" algn="l"/>
            <a:r>
              <a:rPr lang="en-U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проучава и истражује разне видове поступања у настави, проверава их, </a:t>
            </a:r>
            <a:r>
              <a:rPr lang="en-U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процењује и усавршава, те тако прибавља, образлаже и сугерише наставној пракси функционалне поступке и ваљане начине рада;</a:t>
            </a:r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lvl="0" algn="l"/>
            <a:r>
              <a:rPr lang="en-U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усавршава наставнике и оспособљава наставнички подмладак за успешно извођење наставе на свим подручјима нашег предмета;</a:t>
            </a:r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lvl="0" algn="l"/>
            <a:r>
              <a:rPr lang="en-U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sr-Cyrl-CS" sz="18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доприноси усавршавању наставних програма, уџбеника, стручне литературе и наставних средстава.</a:t>
            </a:r>
            <a:endParaRPr lang="en-US" sz="1800" b="1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Када је више циљева у заједништву, они један другом олакшавају остварење. Током обраде текста, већина ближих циљева у потпуности ће се остварити, на пример анализа  ликова, откривање порука и афирмисање испољених моралних вредности. </a:t>
            </a:r>
          </a:p>
          <a:p>
            <a:endParaRPr lang="ru-RU" dirty="0"/>
          </a:p>
          <a:p>
            <a:r>
              <a:rPr lang="ru-RU" dirty="0"/>
              <a:t>Даљи циљеви ће се постићи само у делимичном опсегу, што значи да ће се преносити на проучавање других уметничких текстова, на пример, навикавање на примену више гледишта, оспособљавање за истраживачки рад и развијање критичког мишљења.</a:t>
            </a:r>
            <a:r>
              <a:rPr lang="sr-Cyrl-CS" i="1" dirty="0"/>
              <a:t> </a:t>
            </a:r>
            <a:r>
              <a:rPr lang="sr-Cyrl-CS" u="sng" dirty="0"/>
              <a:t> 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17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/>
              <a:t>		</a:t>
            </a:r>
            <a:r>
              <a:rPr lang="sr-Cyrl-CS" dirty="0"/>
              <a:t>Степенасти и посреднички задаци методике могу се представити као јединствен процес који се преко својих узрочно последичних етапа стално шири и тече према крајњем друштвеном циљу  и наставе:</a:t>
            </a:r>
            <a:endParaRPr lang="en-US" dirty="0"/>
          </a:p>
          <a:p>
            <a:endParaRPr lang="en-US" dirty="0"/>
          </a:p>
          <a:p>
            <a:r>
              <a:rPr lang="sr-Cyrl-CS" b="1" dirty="0"/>
              <a:t>ваљано поступање </a:t>
            </a:r>
          </a:p>
          <a:p>
            <a:r>
              <a:rPr lang="sr-Cyrl-CS" b="1" dirty="0"/>
              <a:t>методичко оспособљавање наставника </a:t>
            </a:r>
          </a:p>
          <a:p>
            <a:r>
              <a:rPr lang="sr-Cyrl-CS" b="1" dirty="0"/>
              <a:t> усавршавање програма, уџбеника и наставних средстава </a:t>
            </a:r>
          </a:p>
          <a:p>
            <a:r>
              <a:rPr lang="sr-Cyrl-CS" b="1" dirty="0"/>
              <a:t>унапређивање наставе  </a:t>
            </a:r>
          </a:p>
          <a:p>
            <a:r>
              <a:rPr lang="sr-Cyrl-CS" b="1" dirty="0"/>
              <a:t>развијање ученичких знања и умења </a:t>
            </a:r>
          </a:p>
          <a:p>
            <a:r>
              <a:rPr lang="sr-Cyrl-CS" b="1" dirty="0"/>
              <a:t>остваривање образовних, васпитних и практичних циљева наставе </a:t>
            </a:r>
          </a:p>
          <a:p>
            <a:r>
              <a:rPr lang="sr-Cyrl-CS" b="1" dirty="0"/>
              <a:t>стварање примерених личности, способних за рад.</a:t>
            </a:r>
          </a:p>
          <a:p>
            <a:endParaRPr lang="en-US" dirty="0"/>
          </a:p>
          <a:p>
            <a:r>
              <a:rPr lang="sr-Cyrl-CS" dirty="0"/>
              <a:t>Методика наставе српског језика и књижевности користи се сазнањима, поступцима и терминологијом многих других, а посебно књижевних, лингвистичких, психолошких  и историјских.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609600"/>
          </a:xfrm>
        </p:spPr>
        <p:txBody>
          <a:bodyPr>
            <a:normAutofit fontScale="90000"/>
          </a:bodyPr>
          <a:lstStyle/>
          <a:p>
            <a:br>
              <a:rPr lang="en-US" sz="2200" dirty="0"/>
            </a:br>
            <a:br>
              <a:rPr lang="en-US" sz="2200" dirty="0"/>
            </a:br>
            <a:br>
              <a:rPr lang="en-US" sz="2200" dirty="0"/>
            </a:br>
            <a:br>
              <a:rPr lang="en-US" sz="2200" dirty="0"/>
            </a:br>
            <a:br>
              <a:rPr lang="en-US" sz="2200" dirty="0"/>
            </a:br>
            <a:r>
              <a:rPr lang="sr-Cyrl-CS" sz="2200" dirty="0"/>
              <a:t>ЦИЉЕВИ НАСТАВЕ МАТЕРЊЕГ ЈЕЗИКА И КЊИЖЕВНОСТИ</a:t>
            </a:r>
            <a:br>
              <a:rPr lang="en-US" dirty="0"/>
            </a:br>
            <a:r>
              <a:rPr lang="sr-Cyrl-CS" dirty="0"/>
              <a:t> 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33400"/>
            <a:ext cx="8839200" cy="6172200"/>
          </a:xfrm>
        </p:spPr>
        <p:txBody>
          <a:bodyPr>
            <a:noAutofit/>
          </a:bodyPr>
          <a:lstStyle/>
          <a:p>
            <a:r>
              <a:rPr lang="sr-Cyrl-CS" sz="2000" dirty="0"/>
              <a:t>Дидактика сврстава циљеве у </a:t>
            </a:r>
            <a:r>
              <a:rPr lang="sr-Cyrl-CS" sz="2000" b="1" u="sng" dirty="0"/>
              <a:t>образовне (сазнајне), васпитне (одгојне) и практичне (функционалне).</a:t>
            </a:r>
            <a:endParaRPr lang="en-US" sz="2000" dirty="0"/>
          </a:p>
          <a:p>
            <a:pPr>
              <a:buNone/>
            </a:pPr>
            <a:endParaRPr lang="en-US" sz="1800" dirty="0"/>
          </a:p>
          <a:p>
            <a:r>
              <a:rPr lang="sr-Cyrl-CS" sz="2000" b="1" u="sng" dirty="0"/>
              <a:t>Образовни циљеви</a:t>
            </a:r>
            <a:r>
              <a:rPr lang="sr-Cyrl-CS" sz="2000" dirty="0"/>
              <a:t> се односе на стицање знања помоћу разних облика наставног подстицања и слободних активности ученика. Они се остварују усвајањем свих оних програмских садржаја који захтевају изучавање, разумевање и памћење. Сви су усмерени према </a:t>
            </a:r>
            <a:r>
              <a:rPr lang="sr-Cyrl-CS" sz="2000" u="sng" dirty="0"/>
              <a:t>упознавању и схватању одговарајућих појмова, чињеница, појава и законитости. </a:t>
            </a:r>
            <a:r>
              <a:rPr lang="sr-Cyrl-CS" sz="2000" dirty="0"/>
              <a:t>Образовни циљеви првенствено утичу на појмовно богаћење и ширење њихових сазнајних видика. </a:t>
            </a:r>
            <a:r>
              <a:rPr lang="sr-Cyrl-CS" sz="2000" u="sng" dirty="0"/>
              <a:t>Помоћу њих се развија критичко мишљење, усваја научни поглед на свет и остварује образовна улога наставе.</a:t>
            </a:r>
          </a:p>
          <a:p>
            <a:endParaRPr lang="en-US" sz="1800" dirty="0"/>
          </a:p>
          <a:p>
            <a:r>
              <a:rPr lang="sr-Cyrl-CS" sz="2000" u="sng" dirty="0"/>
              <a:t>У настави књижевности и матерњег језика </a:t>
            </a:r>
            <a:r>
              <a:rPr lang="sr-Cyrl-CS" sz="2000" dirty="0"/>
              <a:t> образовни циљеви су постављени у сва њена сазнајна подручја, као што су проучавање књижевних дела, упознавање књижевно теоријских појмова, сазнавање прототипске основе и стваралачке историје дела, упознавање језичких појава и појмова, нормативне граматике и стилских могућности језика, разумевање лингвистичке и књижевно научне терминологије. </a:t>
            </a:r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5943600"/>
          </a:xfrm>
        </p:spPr>
        <p:txBody>
          <a:bodyPr>
            <a:normAutofit fontScale="85000" lnSpcReduction="20000"/>
          </a:bodyPr>
          <a:lstStyle/>
          <a:p>
            <a:r>
              <a:rPr lang="sr-Cyrl-CS" dirty="0"/>
              <a:t>Образовни циљеви</a:t>
            </a:r>
            <a:r>
              <a:rPr lang="sr-Cyrl-CS" u="sng" dirty="0"/>
              <a:t> </a:t>
            </a:r>
            <a:r>
              <a:rPr lang="sr-Cyrl-CS" dirty="0"/>
              <a:t>у настави књижевности првенствено се односе на увиђање и </a:t>
            </a:r>
            <a:r>
              <a:rPr lang="sr-Cyrl-CS" b="1" dirty="0"/>
              <a:t>сазнавање естетског света</a:t>
            </a:r>
            <a:r>
              <a:rPr lang="sr-Cyrl-CS" dirty="0"/>
              <a:t> и стваралачких поступака у његовој структури. Зато се у школском проучавању уметничких текстова увек смера према </a:t>
            </a:r>
            <a:r>
              <a:rPr lang="sr-Cyrl-CS" b="1" dirty="0"/>
              <a:t>прецизно постављеним циљевима </a:t>
            </a:r>
            <a:r>
              <a:rPr lang="sr-Cyrl-CS" dirty="0"/>
              <a:t>који се поступно  остварују и групишу у систематичан и функционалан скуп. </a:t>
            </a:r>
          </a:p>
          <a:p>
            <a:endParaRPr lang="sr-Cyrl-CS" dirty="0"/>
          </a:p>
          <a:p>
            <a:r>
              <a:rPr lang="sr-Cyrl-CS" dirty="0"/>
              <a:t>Ако при обради неког књижевног дела желимо да га ученици дубље доживе, свестрано схвате и поуздано процене, онда се  тај уопштени циљ може остварити једино преко низа подређених, ближих, поступних, врло конкретних и прецизних циљева. Ти конкретни и оперативни циљеви усмерени су према појединим вредносним чиниоцима у уметничком тексту.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15400" cy="6858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/>
              <a:t>		</a:t>
            </a:r>
            <a:r>
              <a:rPr lang="sr-Cyrl-CS" sz="5000" b="1" u="sng" dirty="0"/>
              <a:t>Васпитни циљеви</a:t>
            </a:r>
            <a:r>
              <a:rPr lang="sr-Cyrl-CS" sz="5000" dirty="0"/>
              <a:t> се односе на стицање врлина и позитивних навика,  на развијање ваљаних моралних схватања и усвајање културног понашање. Они првенствено утичу на вољну активност ученика, снаже је врлинама и усмеравају према друштвено корисним делатностима и племенитом понашању. </a:t>
            </a:r>
          </a:p>
          <a:p>
            <a:pPr>
              <a:buNone/>
            </a:pPr>
            <a:endParaRPr lang="sr-Cyrl-CS" sz="5000" dirty="0"/>
          </a:p>
          <a:p>
            <a:pPr>
              <a:buNone/>
            </a:pPr>
            <a:r>
              <a:rPr lang="sr-Cyrl-CS" sz="5000" dirty="0"/>
              <a:t>		Најопштија васпитна сврха наставе је у хуманизовању и социјализовању личности.</a:t>
            </a:r>
            <a:endParaRPr lang="en-US" sz="5000" dirty="0"/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i="1" dirty="0"/>
              <a:t>		</a:t>
            </a:r>
            <a:r>
              <a:rPr lang="sr-Cyrl-CS" sz="5000" dirty="0"/>
              <a:t>Васпитни и образовни циљеви се узајамно условљавају  и заједнички остварују. Да би се развило радно и естетско васпитање, потребна су одговарајућа знања, а да би се та знања стекла, неопходне су радне навике и свесна активност. </a:t>
            </a:r>
            <a:r>
              <a:rPr lang="sr-Cyrl-CS" sz="5000" b="1" dirty="0"/>
              <a:t>Васпитање има снажну образовну функцију, а образовање значајну васпитну улогу</a:t>
            </a:r>
            <a:r>
              <a:rPr lang="sr-Cyrl-CS" sz="5000" dirty="0"/>
              <a:t>.</a:t>
            </a:r>
            <a:endParaRPr lang="en-US" sz="5000" dirty="0"/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/>
              <a:t>		</a:t>
            </a:r>
            <a:r>
              <a:rPr lang="sr-Cyrl-CS" sz="5000" dirty="0"/>
              <a:t>Циљеви наставе књижевности на подручју </a:t>
            </a:r>
            <a:r>
              <a:rPr lang="sr-Cyrl-CS" sz="5000" i="1" dirty="0"/>
              <a:t>естетског васпитања</a:t>
            </a:r>
            <a:r>
              <a:rPr lang="sr-Cyrl-CS" sz="5000" dirty="0"/>
              <a:t> су у развијању љубави према књижевној уметности и стварању читалачких навика, у стицању уметничког укуса, богаћењу репродуктивне и стваралачке маште и јачању чулног, језичког и литерарног сензибилитета. ... За естетско васпитање, посебно у основној школи, од посебног су значаја бајке, шаљиве приче и песме, басне, легенде, загонетке, питалице, брзалице и текстови који зачуђују оригиналним гледиштима и невероватном перспективом. </a:t>
            </a:r>
            <a:endParaRPr lang="en-US" sz="5000" dirty="0"/>
          </a:p>
          <a:p>
            <a:pPr>
              <a:buNone/>
            </a:pPr>
            <a:endParaRPr lang="en-US" sz="5000" dirty="0"/>
          </a:p>
          <a:p>
            <a:pPr>
              <a:buNone/>
            </a:pPr>
            <a:r>
              <a:rPr lang="en-US" sz="5000" dirty="0"/>
              <a:t>		</a:t>
            </a:r>
            <a:r>
              <a:rPr lang="sr-Cyrl-CS" sz="5000" dirty="0"/>
              <a:t>Васпитни циљеви се остварују доживљавањем и сазнавањем свих битнијих уметничких чинилаца у књижевном делу.</a:t>
            </a:r>
            <a:endParaRPr lang="en-US" sz="5000" dirty="0"/>
          </a:p>
          <a:p>
            <a:pPr>
              <a:buNone/>
            </a:pPr>
            <a:endParaRPr lang="en-US" sz="5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915400" cy="6629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/>
              <a:t>		</a:t>
            </a:r>
            <a:r>
              <a:rPr lang="sr-Cyrl-CS" sz="3600" b="1" u="sng" dirty="0"/>
              <a:t>Практични (функционални) циљеви</a:t>
            </a:r>
            <a:r>
              <a:rPr lang="sr-Cyrl-CS" sz="3600" dirty="0"/>
              <a:t> наставе обухватају стицање умења, способности, радних навика и искустава која се могу применити  у непосредној животној пракси. </a:t>
            </a:r>
          </a:p>
          <a:p>
            <a:pPr>
              <a:buNone/>
            </a:pPr>
            <a:r>
              <a:rPr lang="sr-Cyrl-CS" sz="3600" dirty="0"/>
              <a:t>		Већ у првој години основног школовања ученици се обучавају у </a:t>
            </a:r>
            <a:r>
              <a:rPr lang="sr-Cyrl-CS" sz="3600" u="sng" dirty="0"/>
              <a:t>почетном читању и писању</a:t>
            </a:r>
            <a:r>
              <a:rPr lang="sr-Cyrl-CS" sz="3600" dirty="0"/>
              <a:t>, што значи да настава књижевности и језика започиње остваривањем тих примарних практичних циљева. Савладано читање и писање омогућавају ученицима да се практично служе писаним језиком, а то умење је у функцији даљег стицања нових знања и способности.</a:t>
            </a:r>
            <a:endParaRPr lang="en-US" sz="3600" dirty="0"/>
          </a:p>
          <a:p>
            <a:pPr>
              <a:buNone/>
            </a:pPr>
            <a:endParaRPr lang="sr-Cyrl-R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sr-Cyrl-CS" sz="4200" dirty="0"/>
              <a:t>Разни облици и квалитети читања као што су </a:t>
            </a:r>
            <a:r>
              <a:rPr lang="sr-Cyrl-CS" sz="4200" b="1" dirty="0"/>
              <a:t>логичко, доживљајно, истраживачко и интерпретативно читање, затим уметничко, аналитичко синтетичко, критичко, студиозно, повратно и читање са бележењем</a:t>
            </a:r>
            <a:r>
              <a:rPr lang="sr-Cyrl-CS" sz="4200" dirty="0"/>
              <a:t> -  појачавају доживљавање и разумевање стручних и уметничких текстова и доприносе успеху књижевних интерпретација и остваривању сазнајне и васпитне улоге књижевности. Зато оспособљавање ученика за разне врсте функционалног читања спада у незабиолазне практичне циљеве.</a:t>
            </a:r>
            <a:endParaRPr lang="en-US" sz="4200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sr-Cyrl-CS" dirty="0"/>
              <a:t>		Савлађивањем примењених облика говорне културе и писмености ученици се оспособљавају да језички уобличе своја запажања, мисли и осећања и да их убедљиво саопште другима. </a:t>
            </a:r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sr-Cyrl-CS" dirty="0"/>
              <a:t>		Све врсте говорних и писмених вежби су у функцији поузданог језичког испољавања.  Зато пуну практичну целисходност имају </a:t>
            </a:r>
            <a:r>
              <a:rPr lang="sr-Cyrl-CS" b="1" dirty="0"/>
              <a:t>граматичке, акценатске, ортоепске, дикцијске, лексичке, семантичке, правописне и стилске вежбе; причање, препричавање, описивање, изражајно казивање, беседништво, </a:t>
            </a:r>
            <a:r>
              <a:rPr lang="sr-Cyrl-CS" b="1" u="sng" dirty="0"/>
              <a:t>писање писма, молбе, жалбе, вести, </a:t>
            </a:r>
            <a:r>
              <a:rPr lang="sr-Cyrl-CS" b="1" dirty="0"/>
              <a:t>приказа, извештаја, реферата, расправе и репортаже; коректорска и лекторска вежбања и други облици практичног говорења и писања</a:t>
            </a:r>
            <a:r>
              <a:rPr lang="sr-Cyrl-CS" dirty="0"/>
              <a:t>. </a:t>
            </a:r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sr-Cyrl-CS" dirty="0"/>
              <a:t>		Све те вежбе и облици рада оспособљавају ученике да се успешно користе свим комуникационим улогама: да умесно поступају као говорници, слушаоци, сабеседници, писци и читаоци.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172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		</a:t>
            </a:r>
            <a:r>
              <a:rPr lang="sr-Cyrl-CS" dirty="0"/>
              <a:t>Посебну врсту функционалних циљева представља оспособљавање ученика да успешно обављају </a:t>
            </a:r>
            <a:r>
              <a:rPr lang="sr-Cyrl-CS" b="1" dirty="0"/>
              <a:t>мисаоне радње </a:t>
            </a:r>
            <a:r>
              <a:rPr lang="sr-Cyrl-CS" dirty="0"/>
              <a:t>које су неопходне за стицање знања и самообразовање. У томе погледу настава нашег предмета има посебне задатке да код ученика развиха </a:t>
            </a:r>
            <a:r>
              <a:rPr lang="sr-Cyrl-CS" b="1" u="sng" dirty="0"/>
              <a:t>моћ за запажање и упоређивање, закључивање и доказивање, апстракцију и конкретизацију, анализу и синтезу</a:t>
            </a:r>
            <a:r>
              <a:rPr lang="sr-Cyrl-CS" dirty="0"/>
              <a:t>. </a:t>
            </a:r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sr-Cyrl-CS" dirty="0"/>
              <a:t>		Исто тако, циљ јој је да побуди смисао за увиђање битних детаља и односа, узрочно – последичних веза и функција, да појача радозналост, истраживачки дух, машту и критичност, да развије вољну активност и стваралачке способности ученика.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sr-Cyrl-CS" dirty="0"/>
              <a:t>Функционални циљеви су битан услов за постизање васпитних и образовних сврха и они су гаранција </a:t>
            </a:r>
            <a:r>
              <a:rPr lang="sr-Cyrl-CS" b="1" dirty="0"/>
              <a:t>напретку и економичности наставе.</a:t>
            </a:r>
          </a:p>
          <a:p>
            <a:pPr>
              <a:buNone/>
            </a:pPr>
            <a:endParaRPr lang="sr-Cyrl-CS" dirty="0"/>
          </a:p>
          <a:p>
            <a:pPr>
              <a:buNone/>
            </a:pPr>
            <a:r>
              <a:rPr lang="sr-Cyrl-CS" dirty="0"/>
              <a:t>		Помоћу њих се стиче способност за </a:t>
            </a:r>
            <a:r>
              <a:rPr lang="sr-Cyrl-CS" b="1" dirty="0"/>
              <a:t>самообразовање</a:t>
            </a:r>
            <a:r>
              <a:rPr lang="sr-Cyrl-CS" dirty="0"/>
              <a:t>; у најопштијем смислу односе се на мотивисање ученика за рад, на развијање критеријума за  вредновање знања и умења и на усвајање економичних начина учења.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629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		</a:t>
            </a:r>
            <a:r>
              <a:rPr lang="sr-Cyrl-CS" b="1" dirty="0"/>
              <a:t>Ближи и даљи циљеви</a:t>
            </a:r>
            <a:r>
              <a:rPr lang="sr-Cyrl-CS" dirty="0"/>
              <a:t>. </a:t>
            </a:r>
            <a:r>
              <a:rPr lang="ru-RU" dirty="0"/>
              <a:t>Значајан циљ се не може остварити док се претходно не савладају препреке на путу. </a:t>
            </a:r>
          </a:p>
          <a:p>
            <a:pPr>
              <a:buNone/>
            </a:pPr>
            <a:r>
              <a:rPr lang="ru-RU" dirty="0"/>
              <a:t>		Савлађивање сваке препреке појављује се као посебан циљ који води некој вишој сврси. Такви нижи и парцијални циљеви помоћу којих се приступа вишим и надређеним циљевима често се називају </a:t>
            </a:r>
            <a:r>
              <a:rPr lang="ru-RU" u="sng" dirty="0"/>
              <a:t>наставним задацима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ru-RU" dirty="0"/>
              <a:t>		Ниједан наставни циљ није усамљен, јер се помоћу једних циљева остварују други.Они се испољавају у развојној поставци која се заснива на узрочно-последичним и хијерархијским односима.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ru-RU" dirty="0"/>
              <a:t>Ближи циљеви су у функцији остваривања даљих, а сваки даљи нас приближава неком још вишем циљу и све тако док се ланац целисходности не заврши неким </a:t>
            </a:r>
            <a:r>
              <a:rPr lang="ru-RU" u="sng" dirty="0"/>
              <a:t>универзалним циљем</a:t>
            </a:r>
            <a:r>
              <a:rPr lang="ru-RU" dirty="0"/>
              <a:t>, као што је </a:t>
            </a:r>
            <a:r>
              <a:rPr lang="ru-RU" u="sng" dirty="0"/>
              <a:t>стварање хумане  и свестрано развијене личности, способне за рад и самообразовање.</a:t>
            </a:r>
            <a:endParaRPr lang="en-US" u="sng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1419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ПРЕДМЕТ И ЗАДАЦИ МЕТОДИКЕ НАСТАВЕ СРПСКОГ ЈЕЗИКА И КЊИЖЕВНОСТИ </vt:lpstr>
      <vt:lpstr>PowerPoint Presentation</vt:lpstr>
      <vt:lpstr>     ЦИЉЕВИ НАСТАВЕ МАТЕРЊЕГ ЈЕЗИКА И КЊИЖЕВНОСТИ  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И ЗАДАЦИ МЕТОДИКЕ НАСТАВЕ СРПСКОГ ЈЕЗИКА И КЊИЖЕВНОСТИ </dc:title>
  <dc:creator>Ljubica-Una</dc:creator>
  <cp:lastModifiedBy>Ljubica Isaković</cp:lastModifiedBy>
  <cp:revision>25</cp:revision>
  <dcterms:created xsi:type="dcterms:W3CDTF">2006-08-16T00:00:00Z</dcterms:created>
  <dcterms:modified xsi:type="dcterms:W3CDTF">2020-10-14T08:53:07Z</dcterms:modified>
</cp:coreProperties>
</file>